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A98B5C-1CC3-4BA9-AFB7-9896ED161C3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1335FA-2F21-4C45-BD14-C6486B3355CB}">
      <dgm:prSet custT="1"/>
      <dgm:spPr/>
      <dgm:t>
        <a:bodyPr/>
        <a:lstStyle/>
        <a:p>
          <a:pPr rtl="0"/>
          <a:r>
            <a:rPr lang="ru-RU" sz="3600" b="1" dirty="0" smtClean="0">
              <a:solidFill>
                <a:srgbClr val="0070C0"/>
              </a:solidFill>
            </a:rPr>
            <a:t>Стандарт включает в себя               требования: </a:t>
          </a:r>
          <a:endParaRPr lang="ru-RU" sz="3600" b="1" dirty="0">
            <a:solidFill>
              <a:srgbClr val="0070C0"/>
            </a:solidFill>
          </a:endParaRPr>
        </a:p>
      </dgm:t>
    </dgm:pt>
    <dgm:pt modelId="{56F8B5B9-091C-49E9-B3FD-DC223C907104}" type="parTrans" cxnId="{6C0F8E93-68DC-4BF5-869A-B0AA8C4BD0DE}">
      <dgm:prSet/>
      <dgm:spPr/>
      <dgm:t>
        <a:bodyPr/>
        <a:lstStyle/>
        <a:p>
          <a:endParaRPr lang="ru-RU"/>
        </a:p>
      </dgm:t>
    </dgm:pt>
    <dgm:pt modelId="{30BEB067-BFB3-4FA1-88EB-DCEE9EC8F60D}" type="sibTrans" cxnId="{6C0F8E93-68DC-4BF5-869A-B0AA8C4BD0DE}">
      <dgm:prSet/>
      <dgm:spPr/>
      <dgm:t>
        <a:bodyPr/>
        <a:lstStyle/>
        <a:p>
          <a:endParaRPr lang="ru-RU"/>
        </a:p>
      </dgm:t>
    </dgm:pt>
    <dgm:pt modelId="{4FC7B01B-A7AE-4442-B8D6-8B559FA40B0C}">
      <dgm:prSet/>
      <dgm:spPr/>
      <dgm:t>
        <a:bodyPr/>
        <a:lstStyle/>
        <a:p>
          <a:pPr rtl="0"/>
          <a:r>
            <a:rPr lang="ru-RU" dirty="0" smtClean="0"/>
            <a:t>К ПРОГРАММЕ </a:t>
          </a:r>
          <a:endParaRPr lang="ru-RU" dirty="0"/>
        </a:p>
      </dgm:t>
    </dgm:pt>
    <dgm:pt modelId="{13903B55-0A31-4AB1-AA2E-182352E1E4BB}" type="parTrans" cxnId="{D4262BDF-DDAC-49E9-B44B-F2FE910049DA}">
      <dgm:prSet/>
      <dgm:spPr/>
      <dgm:t>
        <a:bodyPr/>
        <a:lstStyle/>
        <a:p>
          <a:endParaRPr lang="ru-RU"/>
        </a:p>
      </dgm:t>
    </dgm:pt>
    <dgm:pt modelId="{1FAB0B4F-CFBA-46C3-9187-809A5455CC29}" type="sibTrans" cxnId="{D4262BDF-DDAC-49E9-B44B-F2FE910049DA}">
      <dgm:prSet/>
      <dgm:spPr/>
      <dgm:t>
        <a:bodyPr/>
        <a:lstStyle/>
        <a:p>
          <a:endParaRPr lang="ru-RU"/>
        </a:p>
      </dgm:t>
    </dgm:pt>
    <dgm:pt modelId="{646243B9-160A-4721-87DB-B24E6A24E3A4}">
      <dgm:prSet/>
      <dgm:spPr/>
      <dgm:t>
        <a:bodyPr/>
        <a:lstStyle/>
        <a:p>
          <a:pPr rtl="0"/>
          <a:r>
            <a:rPr lang="ru-RU" dirty="0" smtClean="0"/>
            <a:t>ЕЁ СТРУКТУРЕ И ОБЪЕМУ</a:t>
          </a:r>
          <a:endParaRPr lang="ru-RU" dirty="0"/>
        </a:p>
      </dgm:t>
    </dgm:pt>
    <dgm:pt modelId="{942903E2-5D2C-46B5-B59A-B2B75F184C27}" type="parTrans" cxnId="{A64814B0-C0E9-4660-A31E-5C49F88EAF1B}">
      <dgm:prSet/>
      <dgm:spPr/>
      <dgm:t>
        <a:bodyPr/>
        <a:lstStyle/>
        <a:p>
          <a:endParaRPr lang="ru-RU"/>
        </a:p>
      </dgm:t>
    </dgm:pt>
    <dgm:pt modelId="{47199405-84E9-4AD8-B2FD-660395BB6194}" type="sibTrans" cxnId="{A64814B0-C0E9-4660-A31E-5C49F88EAF1B}">
      <dgm:prSet/>
      <dgm:spPr/>
      <dgm:t>
        <a:bodyPr/>
        <a:lstStyle/>
        <a:p>
          <a:endParaRPr lang="ru-RU"/>
        </a:p>
      </dgm:t>
    </dgm:pt>
    <dgm:pt modelId="{B28608F1-EBC4-478E-9759-016B29DA9EB5}">
      <dgm:prSet/>
      <dgm:spPr/>
      <dgm:t>
        <a:bodyPr/>
        <a:lstStyle/>
        <a:p>
          <a:pPr rtl="0"/>
          <a:r>
            <a:rPr lang="ru-RU" dirty="0" smtClean="0"/>
            <a:t>УСЛОВИЯМ РЕАЛИЗАЦИИ</a:t>
          </a:r>
          <a:endParaRPr lang="ru-RU" dirty="0"/>
        </a:p>
      </dgm:t>
    </dgm:pt>
    <dgm:pt modelId="{86A2E3F6-04DB-46AD-A9A3-39C0C82471C6}" type="parTrans" cxnId="{73BCE73C-CC0D-48DE-AF9C-1D6182460FF6}">
      <dgm:prSet/>
      <dgm:spPr/>
      <dgm:t>
        <a:bodyPr/>
        <a:lstStyle/>
        <a:p>
          <a:endParaRPr lang="ru-RU"/>
        </a:p>
      </dgm:t>
    </dgm:pt>
    <dgm:pt modelId="{AD017418-413C-4E39-BF1D-81743595EAEC}" type="sibTrans" cxnId="{73BCE73C-CC0D-48DE-AF9C-1D6182460FF6}">
      <dgm:prSet/>
      <dgm:spPr/>
      <dgm:t>
        <a:bodyPr/>
        <a:lstStyle/>
        <a:p>
          <a:endParaRPr lang="ru-RU"/>
        </a:p>
      </dgm:t>
    </dgm:pt>
    <dgm:pt modelId="{46F3BA43-1106-48D3-AC74-BA35F5F71881}">
      <dgm:prSet/>
      <dgm:spPr/>
      <dgm:t>
        <a:bodyPr/>
        <a:lstStyle/>
        <a:p>
          <a:pPr rtl="0"/>
          <a:r>
            <a:rPr lang="ru-RU" dirty="0" smtClean="0"/>
            <a:t>РЕЗУЛЬТАТАМ ОСВОЕНИЯ </a:t>
          </a:r>
          <a:endParaRPr lang="ru-RU" dirty="0"/>
        </a:p>
      </dgm:t>
    </dgm:pt>
    <dgm:pt modelId="{9ACF4723-4173-4384-B52A-F1A0C573B38E}" type="parTrans" cxnId="{54718E6A-4453-4982-B1A0-6F737AE0F240}">
      <dgm:prSet/>
      <dgm:spPr/>
      <dgm:t>
        <a:bodyPr/>
        <a:lstStyle/>
        <a:p>
          <a:endParaRPr lang="ru-RU"/>
        </a:p>
      </dgm:t>
    </dgm:pt>
    <dgm:pt modelId="{35C198B8-9063-44D2-9465-14B20899B4B6}" type="sibTrans" cxnId="{54718E6A-4453-4982-B1A0-6F737AE0F240}">
      <dgm:prSet/>
      <dgm:spPr/>
      <dgm:t>
        <a:bodyPr/>
        <a:lstStyle/>
        <a:p>
          <a:endParaRPr lang="ru-RU"/>
        </a:p>
      </dgm:t>
    </dgm:pt>
    <dgm:pt modelId="{25561A05-94F0-4B23-BB4B-A2846575C38E}" type="pres">
      <dgm:prSet presAssocID="{A9A98B5C-1CC3-4BA9-AFB7-9896ED161C33}" presName="Name0" presStyleCnt="0">
        <dgm:presLayoutVars>
          <dgm:dir/>
          <dgm:animLvl val="lvl"/>
          <dgm:resizeHandles val="exact"/>
        </dgm:presLayoutVars>
      </dgm:prSet>
      <dgm:spPr/>
    </dgm:pt>
    <dgm:pt modelId="{0B4CFD81-B502-4374-8AFB-F339F0FA8302}" type="pres">
      <dgm:prSet presAssocID="{001335FA-2F21-4C45-BD14-C6486B3355CB}" presName="linNode" presStyleCnt="0"/>
      <dgm:spPr/>
    </dgm:pt>
    <dgm:pt modelId="{F96D2182-B0FD-4C8F-8DDC-2095D671102D}" type="pres">
      <dgm:prSet presAssocID="{001335FA-2F21-4C45-BD14-C6486B3355CB}" presName="parentText" presStyleLbl="node1" presStyleIdx="0" presStyleCnt="5" custScaleX="260322" custScaleY="288243">
        <dgm:presLayoutVars>
          <dgm:chMax val="1"/>
          <dgm:bulletEnabled val="1"/>
        </dgm:presLayoutVars>
      </dgm:prSet>
      <dgm:spPr/>
    </dgm:pt>
    <dgm:pt modelId="{AE437FAE-E658-4703-B677-14D2B73886B8}" type="pres">
      <dgm:prSet presAssocID="{30BEB067-BFB3-4FA1-88EB-DCEE9EC8F60D}" presName="sp" presStyleCnt="0"/>
      <dgm:spPr/>
    </dgm:pt>
    <dgm:pt modelId="{F4CCB2C3-0D3C-463B-AB64-A483E57020E9}" type="pres">
      <dgm:prSet presAssocID="{4FC7B01B-A7AE-4442-B8D6-8B559FA40B0C}" presName="linNode" presStyleCnt="0"/>
      <dgm:spPr/>
    </dgm:pt>
    <dgm:pt modelId="{6C59D2FA-8FE7-4622-BDB0-7FFBDB20D90D}" type="pres">
      <dgm:prSet presAssocID="{4FC7B01B-A7AE-4442-B8D6-8B559FA40B0C}" presName="parentText" presStyleLbl="node1" presStyleIdx="1" presStyleCnt="5" custLinFactNeighborX="76041" custLinFactNeighborY="31389">
        <dgm:presLayoutVars>
          <dgm:chMax val="1"/>
          <dgm:bulletEnabled val="1"/>
        </dgm:presLayoutVars>
      </dgm:prSet>
      <dgm:spPr/>
    </dgm:pt>
    <dgm:pt modelId="{2223659E-EE8F-4DFE-A95F-063BA9EA29B7}" type="pres">
      <dgm:prSet presAssocID="{1FAB0B4F-CFBA-46C3-9187-809A5455CC29}" presName="sp" presStyleCnt="0"/>
      <dgm:spPr/>
    </dgm:pt>
    <dgm:pt modelId="{AB47CB6C-149C-46CD-BD76-6BD3E0942FFD}" type="pres">
      <dgm:prSet presAssocID="{646243B9-160A-4721-87DB-B24E6A24E3A4}" presName="linNode" presStyleCnt="0"/>
      <dgm:spPr/>
    </dgm:pt>
    <dgm:pt modelId="{67F92A36-AC7C-4628-B9BD-8E14EE8CC880}" type="pres">
      <dgm:prSet presAssocID="{646243B9-160A-4721-87DB-B24E6A24E3A4}" presName="parentText" presStyleLbl="node1" presStyleIdx="2" presStyleCnt="5" custScaleX="80602" custLinFactNeighborX="-6401" custLinFactNeighborY="72946">
        <dgm:presLayoutVars>
          <dgm:chMax val="1"/>
          <dgm:bulletEnabled val="1"/>
        </dgm:presLayoutVars>
      </dgm:prSet>
      <dgm:spPr/>
    </dgm:pt>
    <dgm:pt modelId="{4F4E3CB1-6243-4FC6-B12A-3DDF5A2347DD}" type="pres">
      <dgm:prSet presAssocID="{47199405-84E9-4AD8-B2FD-660395BB6194}" presName="sp" presStyleCnt="0"/>
      <dgm:spPr/>
    </dgm:pt>
    <dgm:pt modelId="{E1511648-6510-4218-AE99-98E3881CF410}" type="pres">
      <dgm:prSet presAssocID="{B28608F1-EBC4-478E-9759-016B29DA9EB5}" presName="linNode" presStyleCnt="0"/>
      <dgm:spPr/>
    </dgm:pt>
    <dgm:pt modelId="{555F9116-84BF-42FC-A5F0-0C1A964C5E4C}" type="pres">
      <dgm:prSet presAssocID="{B28608F1-EBC4-478E-9759-016B29DA9EB5}" presName="parentText" presStyleLbl="node1" presStyleIdx="3" presStyleCnt="5" custLinFactNeighborX="78465" custLinFactNeighborY="-39033">
        <dgm:presLayoutVars>
          <dgm:chMax val="1"/>
          <dgm:bulletEnabled val="1"/>
        </dgm:presLayoutVars>
      </dgm:prSet>
      <dgm:spPr/>
    </dgm:pt>
    <dgm:pt modelId="{9C88D8BC-CF51-4333-9DD7-2A1C8D1E83D0}" type="pres">
      <dgm:prSet presAssocID="{AD017418-413C-4E39-BF1D-81743595EAEC}" presName="sp" presStyleCnt="0"/>
      <dgm:spPr/>
    </dgm:pt>
    <dgm:pt modelId="{EACE6B4A-6703-4C37-9B47-1A0435B35DC0}" type="pres">
      <dgm:prSet presAssocID="{46F3BA43-1106-48D3-AC74-BA35F5F71881}" presName="linNode" presStyleCnt="0"/>
      <dgm:spPr/>
    </dgm:pt>
    <dgm:pt modelId="{07806A7F-60FD-487D-B3E1-ECA3BCC127E5}" type="pres">
      <dgm:prSet presAssocID="{46F3BA43-1106-48D3-AC74-BA35F5F71881}" presName="parentText" presStyleLbl="node1" presStyleIdx="4" presStyleCnt="5" custScaleX="87189" custLinFactX="82730" custLinFactY="-44033" custLinFactNeighborX="100000" custLinFactNeighborY="-100000">
        <dgm:presLayoutVars>
          <dgm:chMax val="1"/>
          <dgm:bulletEnabled val="1"/>
        </dgm:presLayoutVars>
      </dgm:prSet>
      <dgm:spPr/>
    </dgm:pt>
  </dgm:ptLst>
  <dgm:cxnLst>
    <dgm:cxn modelId="{6C0F8E93-68DC-4BF5-869A-B0AA8C4BD0DE}" srcId="{A9A98B5C-1CC3-4BA9-AFB7-9896ED161C33}" destId="{001335FA-2F21-4C45-BD14-C6486B3355CB}" srcOrd="0" destOrd="0" parTransId="{56F8B5B9-091C-49E9-B3FD-DC223C907104}" sibTransId="{30BEB067-BFB3-4FA1-88EB-DCEE9EC8F60D}"/>
    <dgm:cxn modelId="{A64814B0-C0E9-4660-A31E-5C49F88EAF1B}" srcId="{A9A98B5C-1CC3-4BA9-AFB7-9896ED161C33}" destId="{646243B9-160A-4721-87DB-B24E6A24E3A4}" srcOrd="2" destOrd="0" parTransId="{942903E2-5D2C-46B5-B59A-B2B75F184C27}" sibTransId="{47199405-84E9-4AD8-B2FD-660395BB6194}"/>
    <dgm:cxn modelId="{D4262BDF-DDAC-49E9-B44B-F2FE910049DA}" srcId="{A9A98B5C-1CC3-4BA9-AFB7-9896ED161C33}" destId="{4FC7B01B-A7AE-4442-B8D6-8B559FA40B0C}" srcOrd="1" destOrd="0" parTransId="{13903B55-0A31-4AB1-AA2E-182352E1E4BB}" sibTransId="{1FAB0B4F-CFBA-46C3-9187-809A5455CC29}"/>
    <dgm:cxn modelId="{A79F7EE1-7778-4F25-8B6D-8084D161E20F}" type="presOf" srcId="{001335FA-2F21-4C45-BD14-C6486B3355CB}" destId="{F96D2182-B0FD-4C8F-8DDC-2095D671102D}" srcOrd="0" destOrd="0" presId="urn:microsoft.com/office/officeart/2005/8/layout/vList5"/>
    <dgm:cxn modelId="{E4C87AE4-8F5D-4B5D-B353-F11A1FAAA992}" type="presOf" srcId="{B28608F1-EBC4-478E-9759-016B29DA9EB5}" destId="{555F9116-84BF-42FC-A5F0-0C1A964C5E4C}" srcOrd="0" destOrd="0" presId="urn:microsoft.com/office/officeart/2005/8/layout/vList5"/>
    <dgm:cxn modelId="{54718E6A-4453-4982-B1A0-6F737AE0F240}" srcId="{A9A98B5C-1CC3-4BA9-AFB7-9896ED161C33}" destId="{46F3BA43-1106-48D3-AC74-BA35F5F71881}" srcOrd="4" destOrd="0" parTransId="{9ACF4723-4173-4384-B52A-F1A0C573B38E}" sibTransId="{35C198B8-9063-44D2-9465-14B20899B4B6}"/>
    <dgm:cxn modelId="{73BCE73C-CC0D-48DE-AF9C-1D6182460FF6}" srcId="{A9A98B5C-1CC3-4BA9-AFB7-9896ED161C33}" destId="{B28608F1-EBC4-478E-9759-016B29DA9EB5}" srcOrd="3" destOrd="0" parTransId="{86A2E3F6-04DB-46AD-A9A3-39C0C82471C6}" sibTransId="{AD017418-413C-4E39-BF1D-81743595EAEC}"/>
    <dgm:cxn modelId="{FE79C48F-3CD4-487F-8D46-B72269791228}" type="presOf" srcId="{4FC7B01B-A7AE-4442-B8D6-8B559FA40B0C}" destId="{6C59D2FA-8FE7-4622-BDB0-7FFBDB20D90D}" srcOrd="0" destOrd="0" presId="urn:microsoft.com/office/officeart/2005/8/layout/vList5"/>
    <dgm:cxn modelId="{885D4A68-F134-4044-AA19-45A8D2E90563}" type="presOf" srcId="{A9A98B5C-1CC3-4BA9-AFB7-9896ED161C33}" destId="{25561A05-94F0-4B23-BB4B-A2846575C38E}" srcOrd="0" destOrd="0" presId="urn:microsoft.com/office/officeart/2005/8/layout/vList5"/>
    <dgm:cxn modelId="{478F7D04-F61E-4D41-9551-ADA3FD8FE8C2}" type="presOf" srcId="{46F3BA43-1106-48D3-AC74-BA35F5F71881}" destId="{07806A7F-60FD-487D-B3E1-ECA3BCC127E5}" srcOrd="0" destOrd="0" presId="urn:microsoft.com/office/officeart/2005/8/layout/vList5"/>
    <dgm:cxn modelId="{2470EB00-3E5E-4E57-A6AC-9856E0F3EB52}" type="presOf" srcId="{646243B9-160A-4721-87DB-B24E6A24E3A4}" destId="{67F92A36-AC7C-4628-B9BD-8E14EE8CC880}" srcOrd="0" destOrd="0" presId="urn:microsoft.com/office/officeart/2005/8/layout/vList5"/>
    <dgm:cxn modelId="{D0B6E54D-3EAF-4395-9E95-C7B58FC0078F}" type="presParOf" srcId="{25561A05-94F0-4B23-BB4B-A2846575C38E}" destId="{0B4CFD81-B502-4374-8AFB-F339F0FA8302}" srcOrd="0" destOrd="0" presId="urn:microsoft.com/office/officeart/2005/8/layout/vList5"/>
    <dgm:cxn modelId="{5D4ECA6E-2726-443C-9FF3-EFF57701CAE7}" type="presParOf" srcId="{0B4CFD81-B502-4374-8AFB-F339F0FA8302}" destId="{F96D2182-B0FD-4C8F-8DDC-2095D671102D}" srcOrd="0" destOrd="0" presId="urn:microsoft.com/office/officeart/2005/8/layout/vList5"/>
    <dgm:cxn modelId="{85DF4E5B-803A-456A-B058-96702BCA7482}" type="presParOf" srcId="{25561A05-94F0-4B23-BB4B-A2846575C38E}" destId="{AE437FAE-E658-4703-B677-14D2B73886B8}" srcOrd="1" destOrd="0" presId="urn:microsoft.com/office/officeart/2005/8/layout/vList5"/>
    <dgm:cxn modelId="{43694192-4F41-440F-840C-53606A36E144}" type="presParOf" srcId="{25561A05-94F0-4B23-BB4B-A2846575C38E}" destId="{F4CCB2C3-0D3C-463B-AB64-A483E57020E9}" srcOrd="2" destOrd="0" presId="urn:microsoft.com/office/officeart/2005/8/layout/vList5"/>
    <dgm:cxn modelId="{22129DD1-E72E-4DCE-8C0F-CFD2F1386D3D}" type="presParOf" srcId="{F4CCB2C3-0D3C-463B-AB64-A483E57020E9}" destId="{6C59D2FA-8FE7-4622-BDB0-7FFBDB20D90D}" srcOrd="0" destOrd="0" presId="urn:microsoft.com/office/officeart/2005/8/layout/vList5"/>
    <dgm:cxn modelId="{490FD233-FB7A-4222-A707-0145CED8486B}" type="presParOf" srcId="{25561A05-94F0-4B23-BB4B-A2846575C38E}" destId="{2223659E-EE8F-4DFE-A95F-063BA9EA29B7}" srcOrd="3" destOrd="0" presId="urn:microsoft.com/office/officeart/2005/8/layout/vList5"/>
    <dgm:cxn modelId="{5568722F-5A90-4996-98E6-3C0629E74065}" type="presParOf" srcId="{25561A05-94F0-4B23-BB4B-A2846575C38E}" destId="{AB47CB6C-149C-46CD-BD76-6BD3E0942FFD}" srcOrd="4" destOrd="0" presId="urn:microsoft.com/office/officeart/2005/8/layout/vList5"/>
    <dgm:cxn modelId="{6308188A-759E-4B2E-9C39-7367EADE1B4C}" type="presParOf" srcId="{AB47CB6C-149C-46CD-BD76-6BD3E0942FFD}" destId="{67F92A36-AC7C-4628-B9BD-8E14EE8CC880}" srcOrd="0" destOrd="0" presId="urn:microsoft.com/office/officeart/2005/8/layout/vList5"/>
    <dgm:cxn modelId="{DA704852-DE0F-4022-ABEC-EEDF5432801C}" type="presParOf" srcId="{25561A05-94F0-4B23-BB4B-A2846575C38E}" destId="{4F4E3CB1-6243-4FC6-B12A-3DDF5A2347DD}" srcOrd="5" destOrd="0" presId="urn:microsoft.com/office/officeart/2005/8/layout/vList5"/>
    <dgm:cxn modelId="{C4DC1CF6-F595-487D-9D86-2E47635D179A}" type="presParOf" srcId="{25561A05-94F0-4B23-BB4B-A2846575C38E}" destId="{E1511648-6510-4218-AE99-98E3881CF410}" srcOrd="6" destOrd="0" presId="urn:microsoft.com/office/officeart/2005/8/layout/vList5"/>
    <dgm:cxn modelId="{7377CFC7-ADD8-4FB4-BB01-BFA110EADCE8}" type="presParOf" srcId="{E1511648-6510-4218-AE99-98E3881CF410}" destId="{555F9116-84BF-42FC-A5F0-0C1A964C5E4C}" srcOrd="0" destOrd="0" presId="urn:microsoft.com/office/officeart/2005/8/layout/vList5"/>
    <dgm:cxn modelId="{1C83C537-5E00-4470-A778-471E649B3778}" type="presParOf" srcId="{25561A05-94F0-4B23-BB4B-A2846575C38E}" destId="{9C88D8BC-CF51-4333-9DD7-2A1C8D1E83D0}" srcOrd="7" destOrd="0" presId="urn:microsoft.com/office/officeart/2005/8/layout/vList5"/>
    <dgm:cxn modelId="{9718C26D-3CF3-4740-8490-D3D07B85B2F2}" type="presParOf" srcId="{25561A05-94F0-4B23-BB4B-A2846575C38E}" destId="{EACE6B4A-6703-4C37-9B47-1A0435B35DC0}" srcOrd="8" destOrd="0" presId="urn:microsoft.com/office/officeart/2005/8/layout/vList5"/>
    <dgm:cxn modelId="{14A4710B-F7DF-41F0-A1AF-845857218B94}" type="presParOf" srcId="{EACE6B4A-6703-4C37-9B47-1A0435B35DC0}" destId="{07806A7F-60FD-487D-B3E1-ECA3BCC127E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BC18D8-46DB-4C9E-8AB1-28B29ADA669F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45188C-3980-420C-BB0A-76D48D9E114E}">
      <dgm:prSet/>
      <dgm:spPr/>
      <dgm:t>
        <a:bodyPr/>
        <a:lstStyle/>
        <a:p>
          <a:pPr rtl="0"/>
          <a:r>
            <a:rPr lang="ru-RU" b="1" dirty="0" smtClean="0"/>
            <a:t>ЦЕЛЕВЫЕ ОРИЕНТИРЫ:</a:t>
          </a:r>
          <a:r>
            <a:rPr lang="ru-RU" dirty="0" smtClean="0"/>
            <a:t> социально-нормативные возрастные характеристики возможных достижений ребенка на этапе завершения уровня дошкольного образования</a:t>
          </a:r>
          <a:endParaRPr lang="ru-RU" dirty="0"/>
        </a:p>
      </dgm:t>
    </dgm:pt>
    <dgm:pt modelId="{2B10C48E-AEC2-419C-ADAB-DB0646465355}" type="parTrans" cxnId="{2375782B-2DBE-4EB5-ABC8-98E10DC9B68D}">
      <dgm:prSet/>
      <dgm:spPr/>
      <dgm:t>
        <a:bodyPr/>
        <a:lstStyle/>
        <a:p>
          <a:endParaRPr lang="ru-RU"/>
        </a:p>
      </dgm:t>
    </dgm:pt>
    <dgm:pt modelId="{75A91BB3-7B72-4D1F-A1B1-100F31EE3E00}" type="sibTrans" cxnId="{2375782B-2DBE-4EB5-ABC8-98E10DC9B68D}">
      <dgm:prSet/>
      <dgm:spPr/>
      <dgm:t>
        <a:bodyPr/>
        <a:lstStyle/>
        <a:p>
          <a:endParaRPr lang="ru-RU"/>
        </a:p>
      </dgm:t>
    </dgm:pt>
    <dgm:pt modelId="{5C31149B-7C3F-44ED-8128-3EE7315A1ACF}" type="pres">
      <dgm:prSet presAssocID="{E8BC18D8-46DB-4C9E-8AB1-28B29ADA669F}" presName="diagram" presStyleCnt="0">
        <dgm:presLayoutVars>
          <dgm:dir/>
          <dgm:animLvl val="lvl"/>
          <dgm:resizeHandles val="exact"/>
        </dgm:presLayoutVars>
      </dgm:prSet>
      <dgm:spPr/>
    </dgm:pt>
    <dgm:pt modelId="{85CB6A3D-5396-4D32-9483-B8BE15FB58B9}" type="pres">
      <dgm:prSet presAssocID="{E945188C-3980-420C-BB0A-76D48D9E114E}" presName="compNode" presStyleCnt="0"/>
      <dgm:spPr/>
    </dgm:pt>
    <dgm:pt modelId="{45E7AF4F-51BC-4228-B3E6-7D0928DE2D2E}" type="pres">
      <dgm:prSet presAssocID="{E945188C-3980-420C-BB0A-76D48D9E114E}" presName="childRect" presStyleLbl="bgAcc1" presStyleIdx="0" presStyleCnt="1" custFlipHor="1" custScaleX="1986" custScaleY="4482" custLinFactX="-15320" custLinFactNeighborX="-100000" custLinFactNeighborY="-1994">
        <dgm:presLayoutVars>
          <dgm:bulletEnabled val="1"/>
        </dgm:presLayoutVars>
      </dgm:prSet>
      <dgm:spPr/>
    </dgm:pt>
    <dgm:pt modelId="{3135625F-C5A2-4DB2-983E-76F82038B4B7}" type="pres">
      <dgm:prSet presAssocID="{E945188C-3980-420C-BB0A-76D48D9E114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8345C1A-DC33-4ADB-8415-BBD974942153}" type="pres">
      <dgm:prSet presAssocID="{E945188C-3980-420C-BB0A-76D48D9E114E}" presName="parentRect" presStyleLbl="alignNode1" presStyleIdx="0" presStyleCnt="1" custScaleX="217263" custScaleY="565323" custLinFactNeighborX="76629" custLinFactNeighborY="-4533"/>
      <dgm:spPr/>
    </dgm:pt>
    <dgm:pt modelId="{DB5A1492-49D7-4655-B253-7584BC3BE906}" type="pres">
      <dgm:prSet presAssocID="{E945188C-3980-420C-BB0A-76D48D9E114E}" presName="adorn" presStyleLbl="fgAccFollowNode1" presStyleIdx="0" presStyleCnt="1" custAng="21372344" custFlipVert="0" custFlipHor="1" custScaleX="44974" custScaleY="5669"/>
      <dgm:spPr/>
    </dgm:pt>
  </dgm:ptLst>
  <dgm:cxnLst>
    <dgm:cxn modelId="{2375782B-2DBE-4EB5-ABC8-98E10DC9B68D}" srcId="{E8BC18D8-46DB-4C9E-8AB1-28B29ADA669F}" destId="{E945188C-3980-420C-BB0A-76D48D9E114E}" srcOrd="0" destOrd="0" parTransId="{2B10C48E-AEC2-419C-ADAB-DB0646465355}" sibTransId="{75A91BB3-7B72-4D1F-A1B1-100F31EE3E00}"/>
    <dgm:cxn modelId="{B4419A3D-CDBB-4F9C-B373-D1657AB82BE2}" type="presOf" srcId="{E8BC18D8-46DB-4C9E-8AB1-28B29ADA669F}" destId="{5C31149B-7C3F-44ED-8128-3EE7315A1ACF}" srcOrd="0" destOrd="0" presId="urn:microsoft.com/office/officeart/2005/8/layout/bList2"/>
    <dgm:cxn modelId="{8F09F2AF-8ABF-40D8-B96F-DBD64A32D584}" type="presOf" srcId="{E945188C-3980-420C-BB0A-76D48D9E114E}" destId="{68345C1A-DC33-4ADB-8415-BBD974942153}" srcOrd="1" destOrd="0" presId="urn:microsoft.com/office/officeart/2005/8/layout/bList2"/>
    <dgm:cxn modelId="{FCC5FAA6-B232-474B-9977-887C258DD43C}" type="presOf" srcId="{E945188C-3980-420C-BB0A-76D48D9E114E}" destId="{3135625F-C5A2-4DB2-983E-76F82038B4B7}" srcOrd="0" destOrd="0" presId="urn:microsoft.com/office/officeart/2005/8/layout/bList2"/>
    <dgm:cxn modelId="{28934A62-5F8E-4FB9-BF20-CD74EB788F10}" type="presParOf" srcId="{5C31149B-7C3F-44ED-8128-3EE7315A1ACF}" destId="{85CB6A3D-5396-4D32-9483-B8BE15FB58B9}" srcOrd="0" destOrd="0" presId="urn:microsoft.com/office/officeart/2005/8/layout/bList2"/>
    <dgm:cxn modelId="{E1CA7172-C3E7-42D3-A319-746C754F47C0}" type="presParOf" srcId="{85CB6A3D-5396-4D32-9483-B8BE15FB58B9}" destId="{45E7AF4F-51BC-4228-B3E6-7D0928DE2D2E}" srcOrd="0" destOrd="0" presId="urn:microsoft.com/office/officeart/2005/8/layout/bList2"/>
    <dgm:cxn modelId="{C5C27DE2-9817-4446-8756-6DE178D55F66}" type="presParOf" srcId="{85CB6A3D-5396-4D32-9483-B8BE15FB58B9}" destId="{3135625F-C5A2-4DB2-983E-76F82038B4B7}" srcOrd="1" destOrd="0" presId="urn:microsoft.com/office/officeart/2005/8/layout/bList2"/>
    <dgm:cxn modelId="{D94510E2-939A-4A9B-8133-1752CE0BC168}" type="presParOf" srcId="{85CB6A3D-5396-4D32-9483-B8BE15FB58B9}" destId="{68345C1A-DC33-4ADB-8415-BBD974942153}" srcOrd="2" destOrd="0" presId="urn:microsoft.com/office/officeart/2005/8/layout/bList2"/>
    <dgm:cxn modelId="{A2BF268F-A220-4050-8B78-765533624FFE}" type="presParOf" srcId="{85CB6A3D-5396-4D32-9483-B8BE15FB58B9}" destId="{DB5A1492-49D7-4655-B253-7584BC3BE906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18C4CB-D38F-4A33-A132-48A165A08E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E0E81B-0DFE-47A4-A4D8-888B4D8DEEE8}">
      <dgm:prSet/>
      <dgm:spPr/>
      <dgm:t>
        <a:bodyPr/>
        <a:lstStyle/>
        <a:p>
          <a:pPr rtl="0"/>
          <a:r>
            <a:rPr lang="ru-RU" b="0" dirty="0" smtClean="0">
              <a:solidFill>
                <a:srgbClr val="0070C0"/>
              </a:solidFill>
            </a:rPr>
            <a:t>Целевые ориентиры Программы выступают основаниями преемственности дошкольного и начального общего образования </a:t>
          </a:r>
          <a:endParaRPr lang="en-US" b="0" dirty="0">
            <a:solidFill>
              <a:srgbClr val="0070C0"/>
            </a:solidFill>
          </a:endParaRPr>
        </a:p>
      </dgm:t>
    </dgm:pt>
    <dgm:pt modelId="{2B8FD533-FA33-4998-B6EA-7A8403F21F7B}" type="parTrans" cxnId="{7B472C94-9EBF-4DAA-8E85-5BF17BD690B4}">
      <dgm:prSet/>
      <dgm:spPr/>
      <dgm:t>
        <a:bodyPr/>
        <a:lstStyle/>
        <a:p>
          <a:endParaRPr lang="ru-RU"/>
        </a:p>
      </dgm:t>
    </dgm:pt>
    <dgm:pt modelId="{F7BAD5A3-C986-415E-B87A-35AA169FEF0A}" type="sibTrans" cxnId="{7B472C94-9EBF-4DAA-8E85-5BF17BD690B4}">
      <dgm:prSet/>
      <dgm:spPr/>
      <dgm:t>
        <a:bodyPr/>
        <a:lstStyle/>
        <a:p>
          <a:endParaRPr lang="ru-RU"/>
        </a:p>
      </dgm:t>
    </dgm:pt>
    <dgm:pt modelId="{A7C8E276-246E-4F6E-A764-2D6B58F60598}">
      <dgm:prSet/>
      <dgm:spPr/>
      <dgm:t>
        <a:bodyPr/>
        <a:lstStyle/>
        <a:p>
          <a:pPr rtl="0"/>
          <a:r>
            <a:rPr lang="ru-RU" b="1" dirty="0" smtClean="0"/>
            <a:t>Таким образом Стандарт ориентирован на становление личностных характеристик ребенка к окончанию дошкольного периода детства </a:t>
          </a:r>
          <a:endParaRPr lang="ru-RU" b="1" dirty="0"/>
        </a:p>
      </dgm:t>
    </dgm:pt>
    <dgm:pt modelId="{CA9B610D-88D4-4052-85AC-41F2E5FC7CC1}" type="parTrans" cxnId="{A986A212-70C4-47B5-BF6F-9DC40686A20D}">
      <dgm:prSet/>
      <dgm:spPr/>
      <dgm:t>
        <a:bodyPr/>
        <a:lstStyle/>
        <a:p>
          <a:endParaRPr lang="ru-RU"/>
        </a:p>
      </dgm:t>
    </dgm:pt>
    <dgm:pt modelId="{EA67222D-2A82-4C1D-A460-68720ECF90E5}" type="sibTrans" cxnId="{A986A212-70C4-47B5-BF6F-9DC40686A20D}">
      <dgm:prSet/>
      <dgm:spPr/>
      <dgm:t>
        <a:bodyPr/>
        <a:lstStyle/>
        <a:p>
          <a:endParaRPr lang="ru-RU"/>
        </a:p>
      </dgm:t>
    </dgm:pt>
    <dgm:pt modelId="{77EC8E26-712C-42D0-939C-D9E130D7367F}" type="pres">
      <dgm:prSet presAssocID="{1318C4CB-D38F-4A33-A132-48A165A08EC2}" presName="linear" presStyleCnt="0">
        <dgm:presLayoutVars>
          <dgm:animLvl val="lvl"/>
          <dgm:resizeHandles val="exact"/>
        </dgm:presLayoutVars>
      </dgm:prSet>
      <dgm:spPr/>
    </dgm:pt>
    <dgm:pt modelId="{C83C8402-8E3C-4C81-BD65-D8CC0FDE952D}" type="pres">
      <dgm:prSet presAssocID="{C5E0E81B-0DFE-47A4-A4D8-888B4D8DEEE8}" presName="parentText" presStyleLbl="node1" presStyleIdx="0" presStyleCnt="2" custScaleX="52862" custScaleY="189019" custLinFactY="24694" custLinFactNeighborX="26188" custLinFactNeighborY="100000">
        <dgm:presLayoutVars>
          <dgm:chMax val="0"/>
          <dgm:bulletEnabled val="1"/>
        </dgm:presLayoutVars>
      </dgm:prSet>
      <dgm:spPr/>
    </dgm:pt>
    <dgm:pt modelId="{A722681A-32D2-4A13-8097-F55506226D7C}" type="pres">
      <dgm:prSet presAssocID="{F7BAD5A3-C986-415E-B87A-35AA169FEF0A}" presName="spacer" presStyleCnt="0"/>
      <dgm:spPr/>
    </dgm:pt>
    <dgm:pt modelId="{5F76B149-0D74-4254-9EB2-AC46FCB7120D}" type="pres">
      <dgm:prSet presAssocID="{A7C8E276-246E-4F6E-A764-2D6B58F60598}" presName="parentText" presStyleLbl="node1" presStyleIdx="1" presStyleCnt="2" custScaleX="52862" custScaleY="145240" custLinFactY="18776" custLinFactNeighborX="28806" custLinFactNeighborY="100000">
        <dgm:presLayoutVars>
          <dgm:chMax val="0"/>
          <dgm:bulletEnabled val="1"/>
        </dgm:presLayoutVars>
      </dgm:prSet>
      <dgm:spPr/>
    </dgm:pt>
  </dgm:ptLst>
  <dgm:cxnLst>
    <dgm:cxn modelId="{7B472C94-9EBF-4DAA-8E85-5BF17BD690B4}" srcId="{1318C4CB-D38F-4A33-A132-48A165A08EC2}" destId="{C5E0E81B-0DFE-47A4-A4D8-888B4D8DEEE8}" srcOrd="0" destOrd="0" parTransId="{2B8FD533-FA33-4998-B6EA-7A8403F21F7B}" sibTransId="{F7BAD5A3-C986-415E-B87A-35AA169FEF0A}"/>
    <dgm:cxn modelId="{9D7B701E-615A-46BA-A685-4AEDE78E55E9}" type="presOf" srcId="{A7C8E276-246E-4F6E-A764-2D6B58F60598}" destId="{5F76B149-0D74-4254-9EB2-AC46FCB7120D}" srcOrd="0" destOrd="0" presId="urn:microsoft.com/office/officeart/2005/8/layout/vList2"/>
    <dgm:cxn modelId="{D743764F-3CC3-4EE1-991B-7939236B51E2}" type="presOf" srcId="{1318C4CB-D38F-4A33-A132-48A165A08EC2}" destId="{77EC8E26-712C-42D0-939C-D9E130D7367F}" srcOrd="0" destOrd="0" presId="urn:microsoft.com/office/officeart/2005/8/layout/vList2"/>
    <dgm:cxn modelId="{E4D66E29-0840-4B4C-B00B-8FDF8016A4EE}" type="presOf" srcId="{C5E0E81B-0DFE-47A4-A4D8-888B4D8DEEE8}" destId="{C83C8402-8E3C-4C81-BD65-D8CC0FDE952D}" srcOrd="0" destOrd="0" presId="urn:microsoft.com/office/officeart/2005/8/layout/vList2"/>
    <dgm:cxn modelId="{A986A212-70C4-47B5-BF6F-9DC40686A20D}" srcId="{1318C4CB-D38F-4A33-A132-48A165A08EC2}" destId="{A7C8E276-246E-4F6E-A764-2D6B58F60598}" srcOrd="1" destOrd="0" parTransId="{CA9B610D-88D4-4052-85AC-41F2E5FC7CC1}" sibTransId="{EA67222D-2A82-4C1D-A460-68720ECF90E5}"/>
    <dgm:cxn modelId="{B917E00F-1E3B-45F0-A9CA-D8E3F164DA69}" type="presParOf" srcId="{77EC8E26-712C-42D0-939C-D9E130D7367F}" destId="{C83C8402-8E3C-4C81-BD65-D8CC0FDE952D}" srcOrd="0" destOrd="0" presId="urn:microsoft.com/office/officeart/2005/8/layout/vList2"/>
    <dgm:cxn modelId="{6AC45049-6561-4483-AA4F-8130E6BBE9E8}" type="presParOf" srcId="{77EC8E26-712C-42D0-939C-D9E130D7367F}" destId="{A722681A-32D2-4A13-8097-F55506226D7C}" srcOrd="1" destOrd="0" presId="urn:microsoft.com/office/officeart/2005/8/layout/vList2"/>
    <dgm:cxn modelId="{4D7EAF73-BBD5-4E6B-B8C2-1EA9E058889A}" type="presParOf" srcId="{77EC8E26-712C-42D0-939C-D9E130D7367F}" destId="{5F76B149-0D74-4254-9EB2-AC46FCB7120D}" srcOrd="2" destOrd="0" presId="urn:microsoft.com/office/officeart/2005/8/layout/vList2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9F3D54-52D9-4382-8AAF-A078E8B64FD8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E158B5-FD16-48B8-AB6C-AB8C0545929F}">
      <dgm:prSet/>
      <dgm:spPr/>
      <dgm:t>
        <a:bodyPr/>
        <a:lstStyle/>
        <a:p>
          <a:pPr rtl="0"/>
          <a:r>
            <a:rPr lang="ru-RU" b="1" dirty="0" smtClean="0"/>
            <a:t>Спасибо за внимание.</a:t>
          </a:r>
          <a:endParaRPr lang="ru-RU" b="1" dirty="0"/>
        </a:p>
      </dgm:t>
    </dgm:pt>
    <dgm:pt modelId="{6C34AE69-FED1-4832-A230-F85C64DCA2BD}" type="parTrans" cxnId="{440828B5-20E6-4B25-94BF-899B7115B865}">
      <dgm:prSet/>
      <dgm:spPr/>
      <dgm:t>
        <a:bodyPr/>
        <a:lstStyle/>
        <a:p>
          <a:endParaRPr lang="ru-RU"/>
        </a:p>
      </dgm:t>
    </dgm:pt>
    <dgm:pt modelId="{FD78E057-102E-43D9-81CD-489C190DD379}" type="sibTrans" cxnId="{440828B5-20E6-4B25-94BF-899B7115B865}">
      <dgm:prSet/>
      <dgm:spPr/>
      <dgm:t>
        <a:bodyPr/>
        <a:lstStyle/>
        <a:p>
          <a:endParaRPr lang="ru-RU"/>
        </a:p>
      </dgm:t>
    </dgm:pt>
    <dgm:pt modelId="{4DD7A2E1-53B6-4F65-AECF-E60B7DCF9D63}" type="pres">
      <dgm:prSet presAssocID="{469F3D54-52D9-4382-8AAF-A078E8B64FD8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D58CA7D5-066E-4003-A25A-F2B001EC8364}" type="pres">
      <dgm:prSet presAssocID="{469F3D54-52D9-4382-8AAF-A078E8B64FD8}" presName="cycle" presStyleCnt="0"/>
      <dgm:spPr/>
    </dgm:pt>
    <dgm:pt modelId="{BF95F251-3043-4C1B-99CA-593859038658}" type="pres">
      <dgm:prSet presAssocID="{469F3D54-52D9-4382-8AAF-A078E8B64FD8}" presName="centerShape" presStyleCnt="0"/>
      <dgm:spPr/>
    </dgm:pt>
    <dgm:pt modelId="{EADDA37C-F109-47BF-9A06-3C8EF052018D}" type="pres">
      <dgm:prSet presAssocID="{469F3D54-52D9-4382-8AAF-A078E8B64FD8}" presName="connSite" presStyleLbl="node1" presStyleIdx="0" presStyleCnt="2"/>
      <dgm:spPr/>
    </dgm:pt>
    <dgm:pt modelId="{6806D44F-BBC5-4EFF-B659-C8F1CC79EECF}" type="pres">
      <dgm:prSet presAssocID="{469F3D54-52D9-4382-8AAF-A078E8B64FD8}" presName="visible" presStyleLbl="node1" presStyleIdx="0" presStyleCnt="2" custFlipHor="1" custScaleX="2471" custScaleY="5846"/>
      <dgm:spPr/>
    </dgm:pt>
    <dgm:pt modelId="{786452A8-9BB9-4F27-AFC2-BE7284EB2E94}" type="pres">
      <dgm:prSet presAssocID="{6C34AE69-FED1-4832-A230-F85C64DCA2BD}" presName="Name25" presStyleLbl="parChTrans1D1" presStyleIdx="0" presStyleCnt="1"/>
      <dgm:spPr/>
    </dgm:pt>
    <dgm:pt modelId="{DDB9441A-D218-4E4D-AE14-CCEE94849B77}" type="pres">
      <dgm:prSet presAssocID="{8AE158B5-FD16-48B8-AB6C-AB8C0545929F}" presName="node" presStyleCnt="0"/>
      <dgm:spPr/>
    </dgm:pt>
    <dgm:pt modelId="{23C777EF-4FBB-4F0D-B6A3-02494A2765CB}" type="pres">
      <dgm:prSet presAssocID="{8AE158B5-FD16-48B8-AB6C-AB8C0545929F}" presName="parentNode" presStyleLbl="node1" presStyleIdx="1" presStyleCnt="2" custScaleX="466201" custScaleY="367342" custLinFactNeighborX="52673" custLinFactNeighborY="74648">
        <dgm:presLayoutVars>
          <dgm:chMax val="1"/>
          <dgm:bulletEnabled val="1"/>
        </dgm:presLayoutVars>
      </dgm:prSet>
      <dgm:spPr/>
    </dgm:pt>
    <dgm:pt modelId="{D76CF8D2-03BC-4CEA-B536-4F345B5739FF}" type="pres">
      <dgm:prSet presAssocID="{8AE158B5-FD16-48B8-AB6C-AB8C0545929F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440828B5-20E6-4B25-94BF-899B7115B865}" srcId="{469F3D54-52D9-4382-8AAF-A078E8B64FD8}" destId="{8AE158B5-FD16-48B8-AB6C-AB8C0545929F}" srcOrd="0" destOrd="0" parTransId="{6C34AE69-FED1-4832-A230-F85C64DCA2BD}" sibTransId="{FD78E057-102E-43D9-81CD-489C190DD379}"/>
    <dgm:cxn modelId="{31E64412-2FBA-40E1-A655-9C2A778A1D5E}" type="presOf" srcId="{8AE158B5-FD16-48B8-AB6C-AB8C0545929F}" destId="{23C777EF-4FBB-4F0D-B6A3-02494A2765CB}" srcOrd="0" destOrd="0" presId="urn:microsoft.com/office/officeart/2005/8/layout/radial2"/>
    <dgm:cxn modelId="{937150D4-8D13-4B05-BCC8-3464BBD60978}" type="presOf" srcId="{469F3D54-52D9-4382-8AAF-A078E8B64FD8}" destId="{4DD7A2E1-53B6-4F65-AECF-E60B7DCF9D63}" srcOrd="0" destOrd="0" presId="urn:microsoft.com/office/officeart/2005/8/layout/radial2"/>
    <dgm:cxn modelId="{B3036228-CAF5-4741-B975-8CB7A865C019}" type="presOf" srcId="{6C34AE69-FED1-4832-A230-F85C64DCA2BD}" destId="{786452A8-9BB9-4F27-AFC2-BE7284EB2E94}" srcOrd="0" destOrd="0" presId="urn:microsoft.com/office/officeart/2005/8/layout/radial2"/>
    <dgm:cxn modelId="{1D48B2DB-ADFA-4119-96A0-07F9D1794C0D}" type="presParOf" srcId="{4DD7A2E1-53B6-4F65-AECF-E60B7DCF9D63}" destId="{D58CA7D5-066E-4003-A25A-F2B001EC8364}" srcOrd="0" destOrd="0" presId="urn:microsoft.com/office/officeart/2005/8/layout/radial2"/>
    <dgm:cxn modelId="{44F6D09B-0241-432F-B4A6-92AE1EDEF27D}" type="presParOf" srcId="{D58CA7D5-066E-4003-A25A-F2B001EC8364}" destId="{BF95F251-3043-4C1B-99CA-593859038658}" srcOrd="0" destOrd="0" presId="urn:microsoft.com/office/officeart/2005/8/layout/radial2"/>
    <dgm:cxn modelId="{B4C50147-B295-42FB-BF37-E38FED2DEBE7}" type="presParOf" srcId="{BF95F251-3043-4C1B-99CA-593859038658}" destId="{EADDA37C-F109-47BF-9A06-3C8EF052018D}" srcOrd="0" destOrd="0" presId="urn:microsoft.com/office/officeart/2005/8/layout/radial2"/>
    <dgm:cxn modelId="{7852F55C-F4C1-45EF-A487-31E89613E2A3}" type="presParOf" srcId="{BF95F251-3043-4C1B-99CA-593859038658}" destId="{6806D44F-BBC5-4EFF-B659-C8F1CC79EECF}" srcOrd="1" destOrd="0" presId="urn:microsoft.com/office/officeart/2005/8/layout/radial2"/>
    <dgm:cxn modelId="{62131586-4A7C-4677-8951-981AC3C698C7}" type="presParOf" srcId="{D58CA7D5-066E-4003-A25A-F2B001EC8364}" destId="{786452A8-9BB9-4F27-AFC2-BE7284EB2E94}" srcOrd="1" destOrd="0" presId="urn:microsoft.com/office/officeart/2005/8/layout/radial2"/>
    <dgm:cxn modelId="{422B8647-0B05-4E93-A94D-74156B0CAD36}" type="presParOf" srcId="{D58CA7D5-066E-4003-A25A-F2B001EC8364}" destId="{DDB9441A-D218-4E4D-AE14-CCEE94849B77}" srcOrd="2" destOrd="0" presId="urn:microsoft.com/office/officeart/2005/8/layout/radial2"/>
    <dgm:cxn modelId="{9B7D6700-95E5-4287-9F6E-736AC46474F3}" type="presParOf" srcId="{DDB9441A-D218-4E4D-AE14-CCEE94849B77}" destId="{23C777EF-4FBB-4F0D-B6A3-02494A2765CB}" srcOrd="0" destOrd="0" presId="urn:microsoft.com/office/officeart/2005/8/layout/radial2"/>
    <dgm:cxn modelId="{225CE2D2-A8A4-47F1-98F0-F42E5F070AC1}" type="presParOf" srcId="{DDB9441A-D218-4E4D-AE14-CCEE94849B77}" destId="{D76CF8D2-03BC-4CEA-B536-4F345B5739F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6D2182-B0FD-4C8F-8DDC-2095D671102D}">
      <dsp:nvSpPr>
        <dsp:cNvPr id="0" name=""/>
        <dsp:cNvSpPr/>
      </dsp:nvSpPr>
      <dsp:spPr>
        <a:xfrm>
          <a:off x="260885" y="1531"/>
          <a:ext cx="7662108" cy="21669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0070C0"/>
              </a:solidFill>
            </a:rPr>
            <a:t>Стандарт включает в себя               требования: </a:t>
          </a:r>
          <a:endParaRPr lang="ru-RU" sz="3600" b="1" kern="1200" dirty="0">
            <a:solidFill>
              <a:srgbClr val="0070C0"/>
            </a:solidFill>
          </a:endParaRPr>
        </a:p>
      </dsp:txBody>
      <dsp:txXfrm>
        <a:off x="260885" y="1531"/>
        <a:ext cx="7662108" cy="2166972"/>
      </dsp:txXfrm>
    </dsp:sp>
    <dsp:sp modelId="{6C59D2FA-8FE7-4622-BDB0-7FFBDB20D90D}">
      <dsp:nvSpPr>
        <dsp:cNvPr id="0" name=""/>
        <dsp:cNvSpPr/>
      </dsp:nvSpPr>
      <dsp:spPr>
        <a:xfrm>
          <a:off x="2501203" y="2442071"/>
          <a:ext cx="2946196" cy="751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 ПРОГРАММЕ </a:t>
          </a:r>
          <a:endParaRPr lang="ru-RU" sz="2100" kern="1200" dirty="0"/>
        </a:p>
      </dsp:txBody>
      <dsp:txXfrm>
        <a:off x="2501203" y="2442071"/>
        <a:ext cx="2946196" cy="751786"/>
      </dsp:txXfrm>
    </dsp:sp>
    <dsp:sp modelId="{67F92A36-AC7C-4628-B9BD-8E14EE8CC880}">
      <dsp:nvSpPr>
        <dsp:cNvPr id="0" name=""/>
        <dsp:cNvSpPr/>
      </dsp:nvSpPr>
      <dsp:spPr>
        <a:xfrm>
          <a:off x="72299" y="3543867"/>
          <a:ext cx="2374693" cy="751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ЕЁ СТРУКТУРЕ И ОБЪЕМУ</a:t>
          </a:r>
          <a:endParaRPr lang="ru-RU" sz="2100" kern="1200" dirty="0"/>
        </a:p>
      </dsp:txBody>
      <dsp:txXfrm>
        <a:off x="72299" y="3543867"/>
        <a:ext cx="2374693" cy="751786"/>
      </dsp:txXfrm>
    </dsp:sp>
    <dsp:sp modelId="{555F9116-84BF-42FC-A5F0-0C1A964C5E4C}">
      <dsp:nvSpPr>
        <dsp:cNvPr id="0" name=""/>
        <dsp:cNvSpPr/>
      </dsp:nvSpPr>
      <dsp:spPr>
        <a:xfrm>
          <a:off x="2572619" y="3491400"/>
          <a:ext cx="2946196" cy="751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УСЛОВИЯМ РЕАЛИЗАЦИИ</a:t>
          </a:r>
          <a:endParaRPr lang="ru-RU" sz="2100" kern="1200" dirty="0"/>
        </a:p>
      </dsp:txBody>
      <dsp:txXfrm>
        <a:off x="2572619" y="3491400"/>
        <a:ext cx="2946196" cy="751786"/>
      </dsp:txXfrm>
    </dsp:sp>
    <dsp:sp modelId="{07806A7F-60FD-487D-B3E1-ECA3BCC127E5}">
      <dsp:nvSpPr>
        <dsp:cNvPr id="0" name=""/>
        <dsp:cNvSpPr/>
      </dsp:nvSpPr>
      <dsp:spPr>
        <a:xfrm>
          <a:off x="5615120" y="3491400"/>
          <a:ext cx="2568759" cy="751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РЕЗУЛЬТАТАМ ОСВОЕНИЯ </a:t>
          </a:r>
          <a:endParaRPr lang="ru-RU" sz="2100" kern="1200" dirty="0"/>
        </a:p>
      </dsp:txBody>
      <dsp:txXfrm>
        <a:off x="5615120" y="3491400"/>
        <a:ext cx="2568759" cy="75178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E7AF4F-51BC-4228-B3E6-7D0928DE2D2E}">
      <dsp:nvSpPr>
        <dsp:cNvPr id="0" name=""/>
        <dsp:cNvSpPr/>
      </dsp:nvSpPr>
      <dsp:spPr>
        <a:xfrm flipH="1">
          <a:off x="1411749" y="791268"/>
          <a:ext cx="45760" cy="7709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345C1A-DC33-4ADB-8415-BBD974942153}">
      <dsp:nvSpPr>
        <dsp:cNvPr id="0" name=""/>
        <dsp:cNvSpPr/>
      </dsp:nvSpPr>
      <dsp:spPr>
        <a:xfrm>
          <a:off x="3177485" y="0"/>
          <a:ext cx="5006076" cy="4181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ЦЕЛЕВЫЕ ОРИЕНТИРЫ:</a:t>
          </a:r>
          <a:r>
            <a:rPr lang="ru-RU" sz="2500" kern="1200" dirty="0" smtClean="0"/>
            <a:t> социально-нормативные возрастные характеристики возможных достижений ребенка на этапе завершения уровня дошкольного образования</a:t>
          </a:r>
          <a:endParaRPr lang="ru-RU" sz="2500" kern="1200" dirty="0"/>
        </a:p>
      </dsp:txBody>
      <dsp:txXfrm>
        <a:off x="3177485" y="0"/>
        <a:ext cx="3525405" cy="4181136"/>
      </dsp:txXfrm>
    </dsp:sp>
    <dsp:sp modelId="{DB5A1492-49D7-4655-B253-7584BC3BE906}">
      <dsp:nvSpPr>
        <dsp:cNvPr id="0" name=""/>
        <dsp:cNvSpPr/>
      </dsp:nvSpPr>
      <dsp:spPr>
        <a:xfrm rot="227656" flipH="1">
          <a:off x="4849408" y="2221958"/>
          <a:ext cx="362694" cy="4571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3C8402-8E3C-4C81-BD65-D8CC0FDE952D}">
      <dsp:nvSpPr>
        <dsp:cNvPr id="0" name=""/>
        <dsp:cNvSpPr/>
      </dsp:nvSpPr>
      <dsp:spPr>
        <a:xfrm>
          <a:off x="3857717" y="582491"/>
          <a:ext cx="4326162" cy="3063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dirty="0" smtClean="0">
              <a:solidFill>
                <a:srgbClr val="0070C0"/>
              </a:solidFill>
            </a:rPr>
            <a:t>Целевые ориентиры Программы выступают основаниями преемственности дошкольного и начального общего образования </a:t>
          </a:r>
          <a:endParaRPr lang="en-US" sz="2100" b="0" kern="1200" dirty="0">
            <a:solidFill>
              <a:srgbClr val="0070C0"/>
            </a:solidFill>
          </a:endParaRPr>
        </a:p>
      </dsp:txBody>
      <dsp:txXfrm>
        <a:off x="3857717" y="582491"/>
        <a:ext cx="4326162" cy="3063027"/>
      </dsp:txXfrm>
    </dsp:sp>
    <dsp:sp modelId="{5F76B149-0D74-4254-9EB2-AC46FCB7120D}">
      <dsp:nvSpPr>
        <dsp:cNvPr id="0" name=""/>
        <dsp:cNvSpPr/>
      </dsp:nvSpPr>
      <dsp:spPr>
        <a:xfrm>
          <a:off x="3857717" y="3361445"/>
          <a:ext cx="4326162" cy="2353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Таким образом Стандарт ориентирован на становление личностных характеристик ребенка к окончанию дошкольного периода детства </a:t>
          </a:r>
          <a:endParaRPr lang="ru-RU" sz="2100" b="1" kern="1200" dirty="0"/>
        </a:p>
      </dsp:txBody>
      <dsp:txXfrm>
        <a:off x="3857717" y="3361445"/>
        <a:ext cx="4326162" cy="235359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6452A8-9BB9-4F27-AFC2-BE7284EB2E94}">
      <dsp:nvSpPr>
        <dsp:cNvPr id="0" name=""/>
        <dsp:cNvSpPr/>
      </dsp:nvSpPr>
      <dsp:spPr>
        <a:xfrm>
          <a:off x="172431" y="2073080"/>
          <a:ext cx="1586746" cy="41791"/>
        </a:xfrm>
        <a:custGeom>
          <a:avLst/>
          <a:gdLst/>
          <a:ahLst/>
          <a:cxnLst/>
          <a:rect l="0" t="0" r="0" b="0"/>
          <a:pathLst>
            <a:path>
              <a:moveTo>
                <a:pt x="0" y="20895"/>
              </a:moveTo>
              <a:lnTo>
                <a:pt x="1586746" y="2089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6D44F-BBC5-4EFF-B659-C8F1CC79EECF}">
      <dsp:nvSpPr>
        <dsp:cNvPr id="0" name=""/>
        <dsp:cNvSpPr/>
      </dsp:nvSpPr>
      <dsp:spPr>
        <a:xfrm flipH="1">
          <a:off x="-516084" y="2038435"/>
          <a:ext cx="46951" cy="1110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777EF-4FBB-4F0D-B6A3-02494A2765CB}">
      <dsp:nvSpPr>
        <dsp:cNvPr id="0" name=""/>
        <dsp:cNvSpPr/>
      </dsp:nvSpPr>
      <dsp:spPr>
        <a:xfrm>
          <a:off x="1759178" y="0"/>
          <a:ext cx="5315012" cy="41879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/>
            <a:t>Спасибо за внимание.</a:t>
          </a:r>
          <a:endParaRPr lang="ru-RU" sz="4700" b="1" kern="1200" dirty="0"/>
        </a:p>
      </dsp:txBody>
      <dsp:txXfrm>
        <a:off x="1759178" y="0"/>
        <a:ext cx="5315012" cy="4187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0718F-9E93-41CF-90D6-FD389720738A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846A8-22FE-4453-B49A-8106BB5C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0718F-9E93-41CF-90D6-FD389720738A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846A8-22FE-4453-B49A-8106BB5C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0718F-9E93-41CF-90D6-FD389720738A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846A8-22FE-4453-B49A-8106BB5C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0718F-9E93-41CF-90D6-FD389720738A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846A8-22FE-4453-B49A-8106BB5C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0718F-9E93-41CF-90D6-FD389720738A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846A8-22FE-4453-B49A-8106BB5C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0718F-9E93-41CF-90D6-FD389720738A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846A8-22FE-4453-B49A-8106BB5C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0718F-9E93-41CF-90D6-FD389720738A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846A8-22FE-4453-B49A-8106BB5C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0718F-9E93-41CF-90D6-FD389720738A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846A8-22FE-4453-B49A-8106BB5C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0718F-9E93-41CF-90D6-FD389720738A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846A8-22FE-4453-B49A-8106BB5C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0718F-9E93-41CF-90D6-FD389720738A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846A8-22FE-4453-B49A-8106BB5C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0718F-9E93-41CF-90D6-FD389720738A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846A8-22FE-4453-B49A-8106BB5C6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7C0718F-9E93-41CF-90D6-FD389720738A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A846A8-22FE-4453-B49A-8106BB5C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000504"/>
            <a:ext cx="7772400" cy="1828800"/>
          </a:xfrm>
        </p:spPr>
        <p:txBody>
          <a:bodyPr>
            <a:noAutofit/>
          </a:bodyPr>
          <a:lstStyle/>
          <a:p>
            <a:pPr algn="l"/>
            <a:r>
              <a:rPr lang="ru-RU" sz="5400" dirty="0" smtClean="0"/>
              <a:t>ФГОС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4800" dirty="0" smtClean="0"/>
              <a:t>дошкольного образования </a:t>
            </a:r>
            <a:r>
              <a:rPr lang="ru-RU" sz="2400" dirty="0" smtClean="0">
                <a:solidFill>
                  <a:srgbClr val="0070C0"/>
                </a:solidFill>
              </a:rPr>
              <a:t>ознакомительный материал для родителей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(законных представителей) воспитанников МАДОУ – детский сад №54 «Колокольчик»</a:t>
            </a:r>
            <a:r>
              <a:rPr lang="ru-RU" sz="2800" dirty="0" smtClean="0">
                <a:solidFill>
                  <a:srgbClr val="0070C0"/>
                </a:solidFill>
              </a:rPr>
              <a:t/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500570"/>
            <a:ext cx="7772400" cy="9144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ЭТИ ПРИНЦИПЫ РЕАЛИЗУЮТСЯ ЧЕРЕЗ ПРОГРАММУ,</a:t>
            </a:r>
            <a:r>
              <a:rPr lang="ru-RU" b="1" dirty="0" smtClean="0"/>
              <a:t> </a:t>
            </a:r>
            <a:r>
              <a:rPr lang="ru-RU" dirty="0" smtClean="0"/>
              <a:t>которая определяет содержание и организацию образовательной деятельности на уровне дошкольного образования; </a:t>
            </a:r>
          </a:p>
          <a:p>
            <a:endParaRPr lang="ru-RU" dirty="0" smtClean="0">
              <a:sym typeface="Symbol"/>
            </a:endParaRPr>
          </a:p>
          <a:p>
            <a:pPr algn="r"/>
            <a:r>
              <a:rPr lang="ru-RU" sz="1800" dirty="0" smtClean="0"/>
              <a:t>обеспечивает развитие </a:t>
            </a:r>
            <a:endParaRPr lang="en-US" sz="1800" dirty="0" smtClean="0"/>
          </a:p>
          <a:p>
            <a:pPr algn="r">
              <a:buNone/>
            </a:pPr>
            <a:r>
              <a:rPr lang="ru-RU" sz="1800" dirty="0" smtClean="0"/>
              <a:t>личности </a:t>
            </a:r>
            <a:r>
              <a:rPr lang="ru-RU" sz="1800" dirty="0" smtClean="0"/>
              <a:t>детей </a:t>
            </a:r>
            <a:endParaRPr lang="en-US" sz="1800" dirty="0" smtClean="0"/>
          </a:p>
          <a:p>
            <a:pPr algn="r">
              <a:buNone/>
            </a:pPr>
            <a:r>
              <a:rPr lang="ru-RU" sz="1800" dirty="0" smtClean="0"/>
              <a:t>дошкольного </a:t>
            </a:r>
            <a:r>
              <a:rPr lang="ru-RU" sz="1800" dirty="0" smtClean="0"/>
              <a:t>возраста </a:t>
            </a:r>
            <a:endParaRPr lang="en-US" sz="1800" dirty="0" smtClean="0"/>
          </a:p>
          <a:p>
            <a:pPr algn="r">
              <a:buNone/>
            </a:pPr>
            <a:r>
              <a:rPr lang="ru-RU" sz="1800" dirty="0" smtClean="0"/>
              <a:t>в </a:t>
            </a:r>
            <a:r>
              <a:rPr lang="ru-RU" sz="1800" dirty="0" smtClean="0"/>
              <a:t>различных видах общения </a:t>
            </a:r>
            <a:endParaRPr lang="en-US" sz="1800" dirty="0" smtClean="0"/>
          </a:p>
          <a:p>
            <a:pPr algn="r">
              <a:buNone/>
            </a:pPr>
            <a:r>
              <a:rPr lang="ru-RU" sz="1800" dirty="0" smtClean="0"/>
              <a:t>и </a:t>
            </a:r>
            <a:r>
              <a:rPr lang="ru-RU" sz="1800" dirty="0" smtClean="0"/>
              <a:t>деятельности с учетом их возрастных</a:t>
            </a:r>
            <a:r>
              <a:rPr lang="ru-RU" sz="1800" dirty="0" smtClean="0"/>
              <a:t>,</a:t>
            </a:r>
            <a:endParaRPr lang="en-US" sz="1800" dirty="0" smtClean="0"/>
          </a:p>
          <a:p>
            <a:pPr algn="r"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индивидуальных психологических </a:t>
            </a:r>
            <a:endParaRPr lang="en-US" sz="1800" dirty="0" smtClean="0"/>
          </a:p>
          <a:p>
            <a:pPr algn="r">
              <a:buNone/>
            </a:pPr>
            <a:r>
              <a:rPr lang="ru-RU" sz="1800" dirty="0" smtClean="0"/>
              <a:t>и </a:t>
            </a:r>
            <a:r>
              <a:rPr lang="ru-RU" sz="1800" dirty="0" smtClean="0"/>
              <a:t>физиологических особенностей; </a:t>
            </a:r>
            <a:endParaRPr lang="ru-RU" sz="1800" dirty="0" smtClean="0">
              <a:sym typeface="Symbol"/>
            </a:endParaRPr>
          </a:p>
          <a:p>
            <a:pPr algn="r"/>
            <a:r>
              <a:rPr lang="ru-RU" sz="1800" dirty="0" smtClean="0"/>
              <a:t> направлена на решение задач Стандарта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Picture 3" descr="C:\Documents and Settings\В1вчик\Рабочий стол\картинки для фгос\картинки\rannee-razvit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000372"/>
            <a:ext cx="2816246" cy="2895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5327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Программа разрабатывается и утверждается Организацией самостоятельно в соответствии с настоящим Стандартом и с учетом Примерных программ 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 fontScale="92500" lnSpcReduction="20000"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Содержание </a:t>
            </a:r>
            <a:r>
              <a:rPr lang="ru-RU" sz="4800" b="1" dirty="0" smtClean="0">
                <a:solidFill>
                  <a:srgbClr val="7030A0"/>
                </a:solidFill>
              </a:rPr>
              <a:t>Программы</a:t>
            </a:r>
            <a:endParaRPr lang="en-US" sz="4800" b="1" dirty="0" smtClean="0">
              <a:solidFill>
                <a:srgbClr val="7030A0"/>
              </a:solidFill>
            </a:endParaRPr>
          </a:p>
          <a:p>
            <a:r>
              <a:rPr lang="ru-RU" dirty="0" smtClean="0"/>
              <a:t> </a:t>
            </a:r>
            <a:r>
              <a:rPr lang="ru-RU" dirty="0" smtClean="0"/>
              <a:t>должно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 - образовательные области): </a:t>
            </a:r>
            <a:r>
              <a:rPr lang="en-US" dirty="0" smtClean="0"/>
              <a:t>  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 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ru-RU" dirty="0" smtClean="0">
                <a:solidFill>
                  <a:srgbClr val="7030A0"/>
                </a:solidFill>
              </a:rPr>
              <a:t>социально-коммуникативное </a:t>
            </a:r>
            <a:r>
              <a:rPr lang="ru-RU" dirty="0" smtClean="0">
                <a:solidFill>
                  <a:srgbClr val="7030A0"/>
                </a:solidFill>
              </a:rPr>
              <a:t>развитие</a:t>
            </a:r>
            <a:r>
              <a:rPr lang="ru-RU" dirty="0" smtClean="0">
                <a:solidFill>
                  <a:srgbClr val="7030A0"/>
                </a:solidFill>
              </a:rPr>
              <a:t>;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</a:t>
            </a:r>
            <a:r>
              <a:rPr lang="ru-RU" dirty="0" smtClean="0">
                <a:solidFill>
                  <a:srgbClr val="7030A0"/>
                </a:solidFill>
              </a:rPr>
              <a:t> 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ru-RU" dirty="0" smtClean="0">
                <a:solidFill>
                  <a:srgbClr val="7030A0"/>
                </a:solidFill>
              </a:rPr>
              <a:t>познавательное </a:t>
            </a:r>
            <a:r>
              <a:rPr lang="ru-RU" dirty="0" smtClean="0">
                <a:solidFill>
                  <a:srgbClr val="7030A0"/>
                </a:solidFill>
              </a:rPr>
              <a:t>развитие</a:t>
            </a:r>
            <a:r>
              <a:rPr lang="ru-RU" dirty="0" smtClean="0">
                <a:solidFill>
                  <a:srgbClr val="7030A0"/>
                </a:solidFill>
              </a:rPr>
              <a:t>;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ru-RU" dirty="0" smtClean="0">
                <a:solidFill>
                  <a:srgbClr val="7030A0"/>
                </a:solidFill>
              </a:rPr>
              <a:t>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речевое </a:t>
            </a:r>
            <a:r>
              <a:rPr lang="ru-RU" dirty="0" smtClean="0">
                <a:solidFill>
                  <a:srgbClr val="7030A0"/>
                </a:solidFill>
              </a:rPr>
              <a:t>развитие; 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ru-RU" dirty="0" smtClean="0">
                <a:solidFill>
                  <a:srgbClr val="7030A0"/>
                </a:solidFill>
              </a:rPr>
              <a:t> 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ru-RU" dirty="0" smtClean="0">
                <a:solidFill>
                  <a:srgbClr val="7030A0"/>
                </a:solidFill>
              </a:rPr>
              <a:t>художественно-эстетическое </a:t>
            </a:r>
            <a:r>
              <a:rPr lang="ru-RU" dirty="0" smtClean="0">
                <a:solidFill>
                  <a:srgbClr val="7030A0"/>
                </a:solidFill>
              </a:rPr>
              <a:t>развитие; 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ru-RU" dirty="0" smtClean="0">
                <a:solidFill>
                  <a:srgbClr val="7030A0"/>
                </a:solidFill>
              </a:rPr>
              <a:t> 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ru-RU" dirty="0" smtClean="0">
                <a:solidFill>
                  <a:srgbClr val="7030A0"/>
                </a:solidFill>
              </a:rPr>
              <a:t>физическое </a:t>
            </a:r>
            <a:r>
              <a:rPr lang="ru-RU" dirty="0" smtClean="0">
                <a:solidFill>
                  <a:srgbClr val="7030A0"/>
                </a:solidFill>
              </a:rPr>
              <a:t>развитие.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70000" lnSpcReduction="20000"/>
          </a:bodyPr>
          <a:lstStyle/>
          <a:p>
            <a:r>
              <a:rPr lang="ru-RU" sz="3800" b="1" dirty="0" smtClean="0">
                <a:solidFill>
                  <a:srgbClr val="7030A0"/>
                </a:solidFill>
              </a:rPr>
              <a:t>Социально-коммуникативное развитие </a:t>
            </a:r>
            <a:endParaRPr lang="en-US" sz="3800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 </a:t>
            </a:r>
            <a:r>
              <a:rPr lang="ru-RU" b="1" dirty="0" smtClean="0">
                <a:solidFill>
                  <a:srgbClr val="0070C0"/>
                </a:solidFill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b="1" dirty="0" err="1" smtClean="0">
                <a:solidFill>
                  <a:srgbClr val="0070C0"/>
                </a:solidFill>
              </a:rPr>
              <a:t>саморегуляции</a:t>
            </a:r>
            <a:r>
              <a:rPr lang="ru-RU" b="1" dirty="0" smtClean="0">
                <a:solidFill>
                  <a:srgbClr val="0070C0"/>
                </a:solidFill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fontScale="70000" lnSpcReduction="20000"/>
          </a:bodyPr>
          <a:lstStyle/>
          <a:p>
            <a:r>
              <a:rPr lang="ru-RU" sz="5800" b="1" dirty="0" smtClean="0">
                <a:solidFill>
                  <a:srgbClr val="7030A0"/>
                </a:solidFill>
              </a:rPr>
              <a:t>Познавательное развитие </a:t>
            </a:r>
            <a:endParaRPr lang="en-US" sz="5800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 </a:t>
            </a:r>
            <a:r>
              <a:rPr lang="ru-RU" b="1" dirty="0" smtClean="0">
                <a:solidFill>
                  <a:srgbClr val="0070C0"/>
                </a:solidFill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b="1" dirty="0" err="1" smtClean="0">
                <a:solidFill>
                  <a:srgbClr val="0070C0"/>
                </a:solidFill>
              </a:rPr>
              <a:t>социокультурных</a:t>
            </a:r>
            <a:r>
              <a:rPr lang="ru-RU" b="1" dirty="0" smtClean="0">
                <a:solidFill>
                  <a:srgbClr val="0070C0"/>
                </a:solidFill>
              </a:rPr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 fontScale="85000" lnSpcReduction="10000"/>
          </a:bodyPr>
          <a:lstStyle/>
          <a:p>
            <a:r>
              <a:rPr lang="ru-RU" sz="4700" b="1" dirty="0" smtClean="0">
                <a:solidFill>
                  <a:srgbClr val="7030A0"/>
                </a:solidFill>
              </a:rPr>
              <a:t>Речевое развитие </a:t>
            </a:r>
            <a:endParaRPr lang="en-US" sz="4700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 </a:t>
            </a:r>
            <a:r>
              <a:rPr lang="ru-RU" b="1" dirty="0" smtClean="0">
                <a:solidFill>
                  <a:srgbClr val="0070C0"/>
                </a:solidFill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</a:t>
            </a:r>
            <a:r>
              <a:rPr lang="ru-RU" b="1" dirty="0" err="1" smtClean="0">
                <a:solidFill>
                  <a:srgbClr val="0070C0"/>
                </a:solidFill>
              </a:rPr>
              <a:t>аналитико</a:t>
            </a:r>
            <a:r>
              <a:rPr lang="ru-RU" b="1" dirty="0" smtClean="0">
                <a:solidFill>
                  <a:srgbClr val="0070C0"/>
                </a:solidFill>
              </a:rPr>
              <a:t>- синтетической активности как предпосылки обучения грамоте.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fontScale="77500" lnSpcReduction="20000"/>
          </a:bodyPr>
          <a:lstStyle/>
          <a:p>
            <a:r>
              <a:rPr lang="ru-RU" sz="4600" b="1" dirty="0" smtClean="0">
                <a:solidFill>
                  <a:srgbClr val="7030A0"/>
                </a:solidFill>
              </a:rPr>
              <a:t>Художественно- эстетическое </a:t>
            </a:r>
            <a:r>
              <a:rPr lang="ru-RU" sz="4600" b="1" dirty="0" smtClean="0">
                <a:solidFill>
                  <a:srgbClr val="7030A0"/>
                </a:solidFill>
              </a:rPr>
              <a:t>развитие</a:t>
            </a:r>
            <a:endParaRPr lang="en-US" sz="4600" b="1" dirty="0" smtClean="0">
              <a:solidFill>
                <a:srgbClr val="7030A0"/>
              </a:solidFill>
            </a:endParaRPr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 предполагает развитие предпосылок </a:t>
            </a:r>
            <a:r>
              <a:rPr lang="ru-RU" b="1" dirty="0" err="1" smtClean="0">
                <a:solidFill>
                  <a:srgbClr val="0070C0"/>
                </a:solidFill>
              </a:rPr>
              <a:t>ценностно</a:t>
            </a:r>
            <a:r>
              <a:rPr lang="ru-RU" b="1" dirty="0" smtClean="0">
                <a:solidFill>
                  <a:srgbClr val="0070C0"/>
                </a:solidFill>
              </a:rPr>
              <a:t>- 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 fontScale="55000" lnSpcReduction="20000"/>
          </a:bodyPr>
          <a:lstStyle/>
          <a:p>
            <a:r>
              <a:rPr lang="ru-RU" sz="5700" b="1" dirty="0" smtClean="0">
                <a:solidFill>
                  <a:srgbClr val="7030A0"/>
                </a:solidFill>
              </a:rPr>
              <a:t>Физическое развитие </a:t>
            </a:r>
            <a:endParaRPr lang="en-US" sz="5700" b="1" dirty="0" smtClean="0">
              <a:solidFill>
                <a:srgbClr val="7030A0"/>
              </a:solidFill>
            </a:endParaRPr>
          </a:p>
          <a:p>
            <a:r>
              <a:rPr lang="ru-RU" sz="3200" b="1" dirty="0" smtClean="0">
                <a:solidFill>
                  <a:srgbClr val="0070C0"/>
                </a:solidFill>
              </a:rPr>
              <a:t> </a:t>
            </a:r>
            <a:r>
              <a:rPr lang="ru-RU" sz="3200" b="1" dirty="0" smtClean="0">
                <a:solidFill>
                  <a:srgbClr val="0070C0"/>
                </a:solidFill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</a:t>
            </a:r>
            <a:r>
              <a:rPr lang="ru-RU" sz="3200" b="1" dirty="0" err="1" smtClean="0">
                <a:solidFill>
                  <a:srgbClr val="0070C0"/>
                </a:solidFill>
              </a:rPr>
              <a:t>опорно</a:t>
            </a:r>
            <a:r>
              <a:rPr lang="ru-RU" sz="3200" b="1" dirty="0" smtClean="0">
                <a:solidFill>
                  <a:srgbClr val="0070C0"/>
                </a:solidFill>
              </a:rPr>
              <a:t>- 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3200" b="1" dirty="0" err="1" smtClean="0">
                <a:solidFill>
                  <a:srgbClr val="0070C0"/>
                </a:solidFill>
              </a:rPr>
              <a:t>саморегуляции</a:t>
            </a:r>
            <a:r>
              <a:rPr lang="ru-RU" sz="3200" b="1" dirty="0" smtClean="0">
                <a:solidFill>
                  <a:srgbClr val="0070C0"/>
                </a:solidFill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/>
          </a:bodyPr>
          <a:lstStyle/>
          <a:p>
            <a:r>
              <a:rPr lang="ru-RU" dirty="0" smtClean="0"/>
              <a:t>Конкретное содержание указанных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(общении, игре, познавательно-исследовательской деятельности - как сквозных механизмах развития ребенка)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ЧТОТАКОЕ«СТАНДАРТ»? </a:t>
            </a:r>
          </a:p>
          <a:p>
            <a:r>
              <a:rPr lang="ru-RU" sz="3200" dirty="0" smtClean="0"/>
              <a:t>комплекс норм, правил, требований, которые устанавливаются на основе достижений науки, техники и передового опыта </a:t>
            </a:r>
          </a:p>
          <a:p>
            <a:endParaRPr lang="ru-RU" dirty="0"/>
          </a:p>
        </p:txBody>
      </p:sp>
      <p:pic>
        <p:nvPicPr>
          <p:cNvPr id="4" name="Picture 2" descr="C:\Documents and Settings\В1вчик\Рабочий стол\картинки для фгос\картинки\i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286124"/>
            <a:ext cx="3000396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Содержание Программы должно отражать следующие аспекты образовательной среды для ребенка дошкольного возраста</a:t>
            </a:r>
            <a:r>
              <a:rPr lang="ru-RU" b="1" dirty="0" smtClean="0">
                <a:solidFill>
                  <a:srgbClr val="7030A0"/>
                </a:solidFill>
              </a:rPr>
              <a:t>:</a:t>
            </a:r>
            <a:endParaRPr lang="en-US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 предметно-пространственная</a:t>
            </a:r>
            <a:endParaRPr lang="en-US" b="1" dirty="0" smtClean="0">
              <a:solidFill>
                <a:srgbClr val="7030A0"/>
              </a:solidFill>
            </a:endParaRPr>
          </a:p>
          <a:p>
            <a:r>
              <a:rPr lang="ru-RU" dirty="0" smtClean="0"/>
              <a:t>развивающая </a:t>
            </a:r>
            <a:r>
              <a:rPr lang="ru-RU" dirty="0" smtClean="0"/>
              <a:t>образовательная среда;  характер взаимодействия со взрослыми; </a:t>
            </a:r>
            <a:endParaRPr lang="en-US" dirty="0" smtClean="0"/>
          </a:p>
          <a:p>
            <a:r>
              <a:rPr lang="ru-RU" dirty="0" smtClean="0"/>
              <a:t> </a:t>
            </a:r>
            <a:r>
              <a:rPr lang="ru-RU" dirty="0" smtClean="0"/>
              <a:t>характер взаимодействия с другими детьми; </a:t>
            </a:r>
            <a:endParaRPr lang="en-US" dirty="0" smtClean="0"/>
          </a:p>
          <a:p>
            <a:r>
              <a:rPr lang="ru-RU" dirty="0" smtClean="0"/>
              <a:t> </a:t>
            </a:r>
            <a:r>
              <a:rPr lang="ru-RU" dirty="0" smtClean="0"/>
              <a:t>система отношений ребенка к миру, к другим людям, к себе самому.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Требования к условиям реализации Программы 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r>
              <a:rPr lang="ru-RU" dirty="0" smtClean="0"/>
              <a:t> </a:t>
            </a:r>
            <a:r>
              <a:rPr lang="ru-RU" dirty="0" smtClean="0"/>
              <a:t>включают требования к психолого-педагогическим, кадровым, материально- техническим и финансовым условиям реализации Программы, а также к развивающей предметно- пространственной среде.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 fontScale="85000" lnSpcReduction="10000"/>
          </a:bodyPr>
          <a:lstStyle/>
          <a:p>
            <a:r>
              <a:rPr lang="ru-RU" sz="3600" dirty="0" smtClean="0"/>
              <a:t>Условия реализации Программы должны обеспечивать полноценное развитие личности детей во всех основных образовательных областях, а именно, в сферах</a:t>
            </a:r>
            <a:r>
              <a:rPr lang="ru-RU" sz="3600" dirty="0" smtClean="0"/>
              <a:t>:</a:t>
            </a:r>
            <a:endParaRPr lang="en-US" sz="3600" dirty="0" smtClean="0"/>
          </a:p>
          <a:p>
            <a:r>
              <a:rPr lang="ru-RU" b="1" dirty="0" smtClean="0">
                <a:solidFill>
                  <a:srgbClr val="7030A0"/>
                </a:solidFill>
              </a:rPr>
              <a:t>  </a:t>
            </a:r>
            <a:r>
              <a:rPr lang="ru-RU" b="1" dirty="0" smtClean="0">
                <a:solidFill>
                  <a:srgbClr val="7030A0"/>
                </a:solidFill>
              </a:rPr>
              <a:t>социально-коммуникативного, </a:t>
            </a:r>
            <a:endParaRPr lang="en-US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познавательного</a:t>
            </a:r>
            <a:r>
              <a:rPr lang="ru-RU" b="1" dirty="0" smtClean="0">
                <a:solidFill>
                  <a:srgbClr val="7030A0"/>
                </a:solidFill>
              </a:rPr>
              <a:t>,</a:t>
            </a:r>
            <a:endParaRPr lang="en-US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  </a:t>
            </a:r>
            <a:r>
              <a:rPr lang="ru-RU" b="1" dirty="0" smtClean="0">
                <a:solidFill>
                  <a:srgbClr val="7030A0"/>
                </a:solidFill>
              </a:rPr>
              <a:t>речевого, </a:t>
            </a:r>
            <a:endParaRPr lang="en-US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 художественно-эстетического</a:t>
            </a:r>
            <a:endParaRPr lang="en-US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  </a:t>
            </a:r>
            <a:r>
              <a:rPr lang="ru-RU" b="1" dirty="0" smtClean="0">
                <a:solidFill>
                  <a:srgbClr val="7030A0"/>
                </a:solidFill>
              </a:rPr>
              <a:t>физического развития 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/>
              <a:t>личности </a:t>
            </a:r>
            <a:r>
              <a:rPr lang="ru-RU" dirty="0" smtClean="0"/>
              <a:t>детей на фоне их эмоционального благополучия и положительного отношения к миру, к себе и к другим людям. 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85000" lnSpcReduction="20000"/>
          </a:bodyPr>
          <a:lstStyle/>
          <a:p>
            <a:r>
              <a:rPr lang="ru-RU" sz="3300" b="1" dirty="0" smtClean="0">
                <a:solidFill>
                  <a:srgbClr val="7030A0"/>
                </a:solidFill>
              </a:rPr>
              <a:t>Стандарт предъявляет требования к образовательной среде, которая </a:t>
            </a:r>
            <a:endParaRPr lang="en-US" sz="3300" b="1" dirty="0" smtClean="0">
              <a:solidFill>
                <a:srgbClr val="7030A0"/>
              </a:solidFill>
            </a:endParaRPr>
          </a:p>
          <a:p>
            <a:r>
              <a:rPr lang="ru-RU" dirty="0" smtClean="0"/>
              <a:t> </a:t>
            </a:r>
            <a:r>
              <a:rPr lang="ru-RU" dirty="0" smtClean="0"/>
              <a:t>гарантирует охрану и укрепление физического и психического здоровья детей; </a:t>
            </a:r>
            <a:endParaRPr lang="en-US" dirty="0" smtClean="0"/>
          </a:p>
          <a:p>
            <a:r>
              <a:rPr lang="ru-RU" dirty="0" smtClean="0"/>
              <a:t> </a:t>
            </a:r>
            <a:r>
              <a:rPr lang="ru-RU" dirty="0" smtClean="0"/>
              <a:t>обеспечивает эмоциональное благополучие детей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 способствует профессиональному развитию педагогических работников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 создает условия для развивающего вариативного дошкольного образования; </a:t>
            </a:r>
            <a:endParaRPr lang="en-US" dirty="0" smtClean="0"/>
          </a:p>
          <a:p>
            <a:r>
              <a:rPr lang="ru-RU" dirty="0" smtClean="0"/>
              <a:t> </a:t>
            </a:r>
            <a:r>
              <a:rPr lang="ru-RU" dirty="0" smtClean="0"/>
              <a:t>обеспечивает открытость дошкольного образования; </a:t>
            </a:r>
            <a:endParaRPr lang="en-US" dirty="0" smtClean="0"/>
          </a:p>
          <a:p>
            <a:r>
              <a:rPr lang="ru-RU" dirty="0" smtClean="0"/>
              <a:t> </a:t>
            </a:r>
            <a:r>
              <a:rPr lang="ru-RU" dirty="0" smtClean="0"/>
              <a:t>создает условия для участия родителей (законных представителей) в образовательной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Требования Стандарта к результатам освоения Программы представлены в виде целевых ориентиров дошкольного образования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В1вчик\Рабочий стол\картинки для фгос\картинки\image_1213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357430"/>
            <a:ext cx="2914642" cy="3531897"/>
          </a:xfrm>
          <a:prstGeom prst="rect">
            <a:avLst/>
          </a:prstGeom>
          <a:noFill/>
        </p:spPr>
      </p:pic>
      <p:graphicFrame>
        <p:nvGraphicFramePr>
          <p:cNvPr id="7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Целевые ориентиры образования в младенческом и раннем возрасте: </a:t>
            </a:r>
            <a:endParaRPr lang="en-US" b="1" dirty="0" smtClean="0">
              <a:solidFill>
                <a:srgbClr val="7030A0"/>
              </a:solidFill>
            </a:endParaRPr>
          </a:p>
          <a:p>
            <a:r>
              <a:rPr lang="ru-RU" dirty="0" smtClean="0"/>
              <a:t> </a:t>
            </a:r>
            <a:r>
              <a:rPr lang="ru-RU" dirty="0" smtClean="0"/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 </a:t>
            </a:r>
            <a:endParaRPr lang="en-US" dirty="0" smtClean="0"/>
          </a:p>
          <a:p>
            <a:r>
              <a:rPr lang="ru-RU" dirty="0" smtClean="0"/>
              <a:t> </a:t>
            </a:r>
            <a:r>
              <a:rPr lang="ru-RU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</a:t>
            </a:r>
            <a:endParaRPr lang="en-US" dirty="0" smtClean="0"/>
          </a:p>
          <a:p>
            <a:r>
              <a:rPr lang="ru-RU" dirty="0" smtClean="0"/>
              <a:t> </a:t>
            </a:r>
            <a:r>
              <a:rPr lang="ru-RU" dirty="0" smtClean="0"/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 </a:t>
            </a:r>
            <a:endParaRPr lang="en-US" dirty="0" smtClean="0"/>
          </a:p>
          <a:p>
            <a:r>
              <a:rPr lang="ru-RU" dirty="0" smtClean="0"/>
              <a:t></a:t>
            </a:r>
            <a:r>
              <a:rPr lang="ru-RU" dirty="0" smtClean="0"/>
              <a:t>проявляет интерес к сверстникам; наблюдает за их действиями и подражает им; </a:t>
            </a:r>
            <a:endParaRPr lang="en-US" dirty="0" smtClean="0"/>
          </a:p>
          <a:p>
            <a:r>
              <a:rPr lang="ru-RU" dirty="0" smtClean="0"/>
              <a:t></a:t>
            </a:r>
            <a:r>
              <a:rPr lang="ru-RU" dirty="0" smtClean="0"/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 </a:t>
            </a:r>
            <a:endParaRPr lang="en-US" dirty="0" smtClean="0"/>
          </a:p>
          <a:p>
            <a:r>
              <a:rPr lang="ru-RU" dirty="0" smtClean="0"/>
              <a:t></a:t>
            </a:r>
            <a:r>
              <a:rPr lang="ru-RU" dirty="0" smtClean="0"/>
              <a:t>у ребенка развита крупная моторика, он стремится осваивать различные виды движения (бег, лазанье, перешагивание и пр.).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Целевые ориентиры на этапе завершения дошкольного образования: 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r>
              <a:rPr lang="ru-RU" dirty="0" smtClean="0"/>
              <a:t> </a:t>
            </a:r>
            <a:r>
              <a:rPr lang="ru-RU" dirty="0" smtClean="0"/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 исследовательской деятельности, конструировании и др.; способен выбирать себе род занятий, участников по совместной деятельности; </a:t>
            </a:r>
            <a:endParaRPr lang="en-US" dirty="0" smtClean="0"/>
          </a:p>
          <a:p>
            <a:r>
              <a:rPr lang="ru-RU" dirty="0" smtClean="0"/>
              <a:t> </a:t>
            </a:r>
            <a:r>
              <a:rPr lang="ru-RU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ребенок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</a:t>
            </a:r>
            <a:r>
              <a:rPr lang="ru-RU" sz="2400" dirty="0" smtClean="0"/>
              <a:t>;</a:t>
            </a:r>
            <a:endParaRPr lang="en-US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ребенок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900" b="1" dirty="0" smtClean="0">
                <a:solidFill>
                  <a:srgbClr val="7030A0"/>
                </a:solidFill>
              </a:rPr>
              <a:t>Федеральный государственный образовательный стандарт дошкольного образования </a:t>
            </a:r>
            <a:r>
              <a:rPr lang="ru-RU" dirty="0" smtClean="0"/>
              <a:t>Представляет собой совокупность требований, обязательных при реализации основной образовательной программы дошкольного образования образовательными учреждениями любой формы собственности и ведомственной принадлежности.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у ребенка развита крупная и мелкая моторика; он подвижен, вынослив, владеет основными движениями, может контролировать свои движения и управлять ими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ребенок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ребенок проявляет любознательность, задает вопросы взрослым и сверстникам, интересуется причинно- 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  <a:endParaRPr lang="ru-RU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3800" b="1" dirty="0" smtClean="0">
                <a:solidFill>
                  <a:srgbClr val="7030A0"/>
                </a:solidFill>
              </a:rPr>
              <a:t>Социальный портрет ребенка дошкольника 6,5 – 7, 8 </a:t>
            </a:r>
            <a:r>
              <a:rPr lang="ru-RU" sz="3800" b="1" dirty="0" smtClean="0">
                <a:solidFill>
                  <a:srgbClr val="7030A0"/>
                </a:solidFill>
              </a:rPr>
              <a:t>лет</a:t>
            </a:r>
            <a:endParaRPr lang="en-US" sz="3800" b="1" dirty="0" smtClean="0">
              <a:solidFill>
                <a:srgbClr val="7030A0"/>
              </a:solidFill>
            </a:endParaRPr>
          </a:p>
          <a:p>
            <a:r>
              <a:rPr lang="ru-RU" sz="3800" dirty="0" smtClean="0"/>
              <a:t> </a:t>
            </a:r>
            <a:r>
              <a:rPr lang="ru-RU" sz="3800" dirty="0" smtClean="0"/>
              <a:t> физически развитый, овладевший основными культурно-гигиеническими навыками. </a:t>
            </a:r>
            <a:endParaRPr lang="en-US" sz="3800" dirty="0" smtClean="0"/>
          </a:p>
          <a:p>
            <a:r>
              <a:rPr lang="ru-RU" sz="3800" dirty="0" smtClean="0"/>
              <a:t> </a:t>
            </a:r>
            <a:r>
              <a:rPr lang="ru-RU" sz="3800" dirty="0" smtClean="0"/>
              <a:t>любознательный, активный. </a:t>
            </a:r>
            <a:endParaRPr lang="en-US" sz="3800" dirty="0" smtClean="0"/>
          </a:p>
          <a:p>
            <a:r>
              <a:rPr lang="ru-RU" sz="3800" dirty="0" smtClean="0"/>
              <a:t> </a:t>
            </a:r>
            <a:r>
              <a:rPr lang="ru-RU" sz="3800" dirty="0" smtClean="0"/>
              <a:t>эмоционально отзывчивый. </a:t>
            </a:r>
            <a:endParaRPr lang="en-US" sz="3800" dirty="0" smtClean="0"/>
          </a:p>
          <a:p>
            <a:r>
              <a:rPr lang="ru-RU" sz="3800" dirty="0" smtClean="0"/>
              <a:t> </a:t>
            </a:r>
            <a:r>
              <a:rPr lang="ru-RU" sz="3800" dirty="0" smtClean="0"/>
              <a:t>овладевший средствами общения и способами взаимодействия со взрослыми и сверстниками. </a:t>
            </a:r>
            <a:endParaRPr lang="en-US" sz="3800" dirty="0" smtClean="0"/>
          </a:p>
          <a:p>
            <a:r>
              <a:rPr lang="ru-RU" sz="3800" dirty="0" smtClean="0"/>
              <a:t> </a:t>
            </a:r>
            <a:r>
              <a:rPr lang="ru-RU" sz="3800" dirty="0" smtClean="0"/>
              <a:t>способный управлять своим поведением и планировать свои действия на основе первичных ценностных представлений, соблюдающий элементарные общепринятые нормы и правила поведения. </a:t>
            </a:r>
            <a:endParaRPr lang="en-US" sz="3800" dirty="0" smtClean="0"/>
          </a:p>
          <a:p>
            <a:r>
              <a:rPr lang="ru-RU" sz="3800" dirty="0" smtClean="0"/>
              <a:t> </a:t>
            </a:r>
            <a:r>
              <a:rPr lang="ru-RU" sz="3800" dirty="0" smtClean="0"/>
              <a:t>способный решать интеллектуальные и личностные задачи (проблемы), адекватные возрасту. </a:t>
            </a:r>
            <a:endParaRPr lang="en-US" sz="3800" dirty="0" smtClean="0"/>
          </a:p>
          <a:p>
            <a:r>
              <a:rPr lang="ru-RU" sz="3800" dirty="0" smtClean="0"/>
              <a:t> </a:t>
            </a:r>
            <a:r>
              <a:rPr lang="ru-RU" sz="3800" dirty="0" smtClean="0"/>
              <a:t>имеющий первичные представления о себе, семье, обществе, государстве, мире и природе</a:t>
            </a:r>
            <a:r>
              <a:rPr lang="ru-RU" sz="3800" dirty="0" smtClean="0"/>
              <a:t>.</a:t>
            </a:r>
            <a:endParaRPr lang="en-US" sz="3800" dirty="0" smtClean="0"/>
          </a:p>
          <a:p>
            <a:r>
              <a:rPr lang="ru-RU" sz="3800" dirty="0" smtClean="0"/>
              <a:t> </a:t>
            </a:r>
            <a:r>
              <a:rPr lang="ru-RU" sz="3800" dirty="0" smtClean="0"/>
              <a:t> овладевший универсальными предпосылками учебной деятельности – умениями работать по правилу и по образцу, слушать взрослого и выполнять его инструкции; </a:t>
            </a:r>
            <a:endParaRPr lang="en-US" sz="3800" dirty="0" smtClean="0"/>
          </a:p>
          <a:p>
            <a:r>
              <a:rPr lang="ru-RU" sz="3800" dirty="0" smtClean="0"/>
              <a:t> </a:t>
            </a:r>
            <a:r>
              <a:rPr lang="ru-RU" sz="3800" dirty="0" smtClean="0"/>
              <a:t>овладевший необходимыми умениями и навыками. У ребенка сформированы умения и навыки, необходимые для осуществления различных видов детской деятельности.</a:t>
            </a:r>
            <a:endParaRPr lang="ru-RU" sz="3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500042"/>
          <a:ext cx="818388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ФЕДЕРАЛЬНЫЙ ГОСУДАРСТВЕННЫЙ СТАНДАРТ ДОШКОЛЬНОГО ОБРАЗОВАНИЯ (ДАЛЕЕ «СТАНДАРТ») </a:t>
            </a:r>
          </a:p>
          <a:p>
            <a:r>
              <a:rPr lang="ru-RU" dirty="0" smtClean="0"/>
              <a:t>разработан на основе Конституции Российской Федерации и законодательства Российской Федерации с учетом Конвенции ООН о правах ребенка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47500" lnSpcReduction="20000"/>
          </a:bodyPr>
          <a:lstStyle/>
          <a:p>
            <a:r>
              <a:rPr lang="ru-RU" sz="5700" b="1" dirty="0" smtClean="0">
                <a:solidFill>
                  <a:srgbClr val="7030A0"/>
                </a:solidFill>
              </a:rPr>
              <a:t>ФГОС НАПРАВЛЕН НА ДОСТИЖЕНИЕ ЦЕЛЕЙ: </a:t>
            </a:r>
          </a:p>
          <a:p>
            <a:r>
              <a:rPr lang="ru-RU" sz="3800" dirty="0" smtClean="0"/>
              <a:t> </a:t>
            </a:r>
            <a:r>
              <a:rPr lang="ru-RU" sz="4500" dirty="0" smtClean="0"/>
              <a:t>повышение социального статуса дошкольного образования; </a:t>
            </a:r>
          </a:p>
          <a:p>
            <a:endParaRPr lang="ru-RU" sz="4500" dirty="0" smtClean="0"/>
          </a:p>
          <a:p>
            <a:r>
              <a:rPr lang="ru-RU" sz="4500" dirty="0" smtClean="0"/>
              <a:t>обеспечение государством равенства возможностей для каждого ребенка в получении качественного дошкольного образования; </a:t>
            </a:r>
          </a:p>
          <a:p>
            <a:endParaRPr lang="ru-RU" sz="4500" dirty="0" smtClean="0"/>
          </a:p>
          <a:p>
            <a:r>
              <a:rPr lang="ru-RU" sz="4500" dirty="0" smtClean="0"/>
              <a:t>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 </a:t>
            </a:r>
          </a:p>
          <a:p>
            <a:r>
              <a:rPr lang="ru-RU" sz="4500" dirty="0" smtClean="0"/>
              <a:t>сохранение единства образовательного </a:t>
            </a:r>
            <a:r>
              <a:rPr lang="ru-RU" sz="4500" dirty="0" err="1" smtClean="0"/>
              <a:t>пространстваРоссийской</a:t>
            </a:r>
            <a:r>
              <a:rPr lang="ru-RU" sz="4500" dirty="0" smtClean="0"/>
              <a:t> Федерации относительно уровня дошкольного образования</a:t>
            </a:r>
            <a:endParaRPr lang="ru-RU" sz="4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</a:t>
            </a:r>
            <a:r>
              <a:rPr lang="ru-RU" sz="5800" b="1" dirty="0" smtClean="0">
                <a:solidFill>
                  <a:srgbClr val="7030A0"/>
                </a:solidFill>
              </a:rPr>
              <a:t>СТАНДАРТ НАПРАВЛЕН НА РЕАЛИЗАЦИЮ ЗАДАЧ: </a:t>
            </a:r>
            <a:endParaRPr lang="ru-RU" dirty="0" smtClean="0">
              <a:sym typeface="Symbol"/>
            </a:endParaRPr>
          </a:p>
          <a:p>
            <a:r>
              <a:rPr lang="ru-RU" dirty="0" smtClean="0"/>
              <a:t> охраны и укрепления физического и психического здоровья детей, в том числе их эмоционального благополучия; </a:t>
            </a:r>
            <a:endParaRPr lang="ru-RU" dirty="0" smtClean="0">
              <a:sym typeface="Symbol"/>
            </a:endParaRPr>
          </a:p>
          <a:p>
            <a:r>
              <a:rPr lang="ru-RU" dirty="0" smtClean="0"/>
              <a:t> 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 </a:t>
            </a:r>
            <a:endParaRPr lang="ru-RU" dirty="0" smtClean="0">
              <a:sym typeface="Symbol"/>
            </a:endParaRPr>
          </a:p>
          <a:p>
            <a:r>
              <a:rPr lang="ru-RU" dirty="0" smtClean="0"/>
              <a:t> 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 </a:t>
            </a:r>
          </a:p>
          <a:p>
            <a:r>
              <a:rPr lang="ru-RU" dirty="0" smtClean="0"/>
              <a:t>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объединения обучения и воспитания в целостный образовательный процесс на основе духовно-нравственных и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ценностей и принятых в обществе правил и норм поведения в интересах человека, семьи, общества;  </a:t>
            </a:r>
          </a:p>
          <a:p>
            <a:r>
              <a:rPr lang="ru-RU" dirty="0" smtClean="0"/>
              <a:t>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 </a:t>
            </a:r>
            <a:endParaRPr lang="ru-RU" dirty="0" smtClean="0">
              <a:sym typeface="Symbol"/>
            </a:endParaRPr>
          </a:p>
          <a:p>
            <a:r>
              <a:rPr lang="ru-RU" dirty="0" smtClean="0"/>
              <a:t>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 </a:t>
            </a:r>
            <a:endParaRPr lang="ru-RU" dirty="0" smtClean="0">
              <a:sym typeface="Symbol"/>
            </a:endParaRPr>
          </a:p>
          <a:p>
            <a:r>
              <a:rPr lang="ru-RU" dirty="0" smtClean="0"/>
              <a:t> формирования </a:t>
            </a:r>
            <a:r>
              <a:rPr lang="ru-RU" dirty="0" err="1" smtClean="0"/>
              <a:t>социокультурной</a:t>
            </a:r>
            <a:r>
              <a:rPr lang="ru-RU" dirty="0" smtClean="0"/>
              <a:t> среды, соответствующей возрастным, индивидуальным, психологическим и физиологическим особенностям детей; </a:t>
            </a:r>
            <a:endParaRPr lang="ru-RU" dirty="0" smtClean="0">
              <a:sym typeface="Symbol"/>
            </a:endParaRPr>
          </a:p>
          <a:p>
            <a:r>
              <a:rPr lang="ru-RU" dirty="0" smtClean="0"/>
              <a:t>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500" b="1" dirty="0" smtClean="0">
                <a:solidFill>
                  <a:srgbClr val="7030A0"/>
                </a:solidFill>
              </a:rPr>
              <a:t>СТАНДАРТОМ </a:t>
            </a:r>
          </a:p>
          <a:p>
            <a:pPr algn="ctr">
              <a:buNone/>
            </a:pPr>
            <a:r>
              <a:rPr lang="ru-RU" sz="3500" b="1" dirty="0" smtClean="0">
                <a:solidFill>
                  <a:srgbClr val="7030A0"/>
                </a:solidFill>
              </a:rPr>
              <a:t>УЧИТЫВАЮТСЯ: </a:t>
            </a:r>
          </a:p>
          <a:p>
            <a:r>
              <a:rPr lang="ru-RU" dirty="0" smtClean="0"/>
              <a:t>индивидуальные потребности ребенка, связанные с его жизненной ситуацией и состоянием здоровья, определяющие особые условия получения им образования, индивидуальные потребности отдельных категорий детей, в том числе с ограниченными возможностями здоровья;  </a:t>
            </a:r>
          </a:p>
          <a:p>
            <a:endParaRPr lang="ru-RU" dirty="0" smtClean="0"/>
          </a:p>
          <a:p>
            <a:r>
              <a:rPr lang="ru-RU" dirty="0" smtClean="0"/>
              <a:t>возможности освоения ребенком Программы на разных этапах ее реализации.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7030A0"/>
                </a:solidFill>
              </a:rPr>
              <a:t>ПРИНЦИПЫ ДОШКОЛЬНОГО ОБРАЗОВАНИЯ: </a:t>
            </a:r>
            <a:endParaRPr lang="ru-RU" sz="4800" dirty="0" smtClean="0">
              <a:sym typeface="Symbol"/>
            </a:endParaRP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 полноценное проживание ребенком всех этапов детства (младенческого, раннего и дошкольного возраста), обогащение (амплификация) детского развития; </a:t>
            </a:r>
            <a:endParaRPr lang="ru-RU" sz="4000" dirty="0" smtClean="0">
              <a:sym typeface="Symbol"/>
            </a:endParaRPr>
          </a:p>
          <a:p>
            <a:pPr algn="ctr">
              <a:buNone/>
            </a:pPr>
            <a:endParaRPr lang="ru-RU" sz="4000" dirty="0" smtClean="0">
              <a:sym typeface="Symbol"/>
            </a:endParaRPr>
          </a:p>
          <a:p>
            <a:pPr algn="ctr">
              <a:buNone/>
            </a:pPr>
            <a:r>
              <a:rPr lang="ru-RU" sz="4000" dirty="0" smtClean="0"/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 </a:t>
            </a:r>
            <a:endParaRPr lang="ru-RU" sz="4000" dirty="0" smtClean="0">
              <a:sym typeface="Symbol"/>
            </a:endParaRPr>
          </a:p>
          <a:p>
            <a:pPr algn="ctr">
              <a:buNone/>
            </a:pPr>
            <a:endParaRPr lang="ru-RU" sz="4000" dirty="0" smtClean="0">
              <a:sym typeface="Symbol"/>
            </a:endParaRPr>
          </a:p>
          <a:p>
            <a:pPr algn="ctr">
              <a:buNone/>
            </a:pPr>
            <a:r>
              <a:rPr lang="ru-RU" sz="4000" dirty="0" smtClean="0"/>
              <a:t>содействие и сотрудничество детей и взрослых, признание ребенка полноценным участником (субъектом) образовательных отношений; </a:t>
            </a:r>
            <a:endParaRPr lang="ru-RU" sz="4000" dirty="0" smtClean="0">
              <a:sym typeface="Symbol"/>
            </a:endParaRPr>
          </a:p>
          <a:p>
            <a:pPr algn="ctr">
              <a:buNone/>
            </a:pPr>
            <a:endParaRPr lang="ru-RU" sz="4000" dirty="0" smtClean="0">
              <a:sym typeface="Symbol"/>
            </a:endParaRPr>
          </a:p>
          <a:p>
            <a:pPr algn="ctr">
              <a:buNone/>
            </a:pPr>
            <a:r>
              <a:rPr lang="ru-RU" sz="4000" dirty="0" smtClean="0"/>
              <a:t>поддержка инициативы детей в различных видах деятельности; </a:t>
            </a:r>
            <a:endParaRPr lang="ru-RU" sz="4000" dirty="0" smtClean="0">
              <a:sym typeface="Symbol"/>
            </a:endParaRPr>
          </a:p>
          <a:p>
            <a:pPr algn="ctr">
              <a:buNone/>
            </a:pPr>
            <a:endParaRPr lang="ru-RU" sz="4000" dirty="0" smtClean="0">
              <a:sym typeface="Symbol"/>
            </a:endParaRPr>
          </a:p>
          <a:p>
            <a:pPr algn="ctr">
              <a:buNone/>
            </a:pPr>
            <a:r>
              <a:rPr lang="ru-RU" sz="4000" dirty="0" smtClean="0"/>
              <a:t>сотрудничество Организации с семьей; </a:t>
            </a:r>
            <a:endParaRPr lang="ru-RU" sz="4000" dirty="0" smtClean="0">
              <a:sym typeface="Symbol"/>
            </a:endParaRPr>
          </a:p>
          <a:p>
            <a:pPr algn="ctr">
              <a:buNone/>
            </a:pPr>
            <a:endParaRPr lang="ru-RU" sz="4000" dirty="0" smtClean="0">
              <a:sym typeface="Symbol"/>
            </a:endParaRPr>
          </a:p>
          <a:p>
            <a:pPr algn="ctr">
              <a:buNone/>
            </a:pPr>
            <a:r>
              <a:rPr lang="ru-RU" sz="4000" dirty="0" smtClean="0"/>
              <a:t> приобщение детей к </a:t>
            </a:r>
            <a:r>
              <a:rPr lang="ru-RU" sz="4000" dirty="0" err="1" smtClean="0"/>
              <a:t>социокультурным</a:t>
            </a:r>
            <a:r>
              <a:rPr lang="ru-RU" sz="4000" dirty="0" smtClean="0"/>
              <a:t> нормам, традициям семьи, общества и государства; </a:t>
            </a:r>
            <a:r>
              <a:rPr lang="ru-RU" sz="4000" dirty="0" smtClean="0">
                <a:sym typeface="Symbol"/>
              </a:rPr>
              <a:t></a:t>
            </a:r>
            <a:r>
              <a:rPr lang="ru-RU" sz="4000" dirty="0" smtClean="0"/>
              <a:t> формирование познавательных интересов и познавательных действий ребенка в различных видах деятельности; </a:t>
            </a:r>
            <a:endParaRPr lang="ru-RU" sz="4000" dirty="0" smtClean="0">
              <a:sym typeface="Symbol"/>
            </a:endParaRPr>
          </a:p>
          <a:p>
            <a:pPr algn="ctr">
              <a:buNone/>
            </a:pPr>
            <a:endParaRPr lang="ru-RU" sz="4000" dirty="0" smtClean="0">
              <a:sym typeface="Symbol"/>
            </a:endParaRPr>
          </a:p>
          <a:p>
            <a:pPr algn="ctr">
              <a:buNone/>
            </a:pPr>
            <a:r>
              <a:rPr lang="ru-RU" sz="4000" dirty="0" smtClean="0"/>
              <a:t> возрастная адекватность дошкольного образования (соответствие условий, требований, методов возрасту и особенностям развития); </a:t>
            </a:r>
            <a:endParaRPr lang="ru-RU" sz="4000" dirty="0" smtClean="0">
              <a:sym typeface="Symbol"/>
            </a:endParaRPr>
          </a:p>
          <a:p>
            <a:pPr algn="ctr">
              <a:buNone/>
            </a:pPr>
            <a:endParaRPr lang="ru-RU" sz="4000" dirty="0" smtClean="0">
              <a:sym typeface="Symbol"/>
            </a:endParaRPr>
          </a:p>
          <a:p>
            <a:pPr algn="ctr">
              <a:buNone/>
            </a:pPr>
            <a:r>
              <a:rPr lang="ru-RU" sz="4000" dirty="0" smtClean="0"/>
              <a:t> учет этнокультурной ситуации развития детей. 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183</TotalTime>
  <Words>2195</Words>
  <Application>Microsoft Office PowerPoint</Application>
  <PresentationFormat>Экран (4:3)</PresentationFormat>
  <Paragraphs>133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Аспект</vt:lpstr>
      <vt:lpstr>ФГОС  дошкольного образования ознакомительный материал для родителей  (законных представителей) воспитанников МАДОУ – детский сад №54 «Колокольчик»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дошкольного образования ознакомительный материал для родителей (законных представителей)  </dc:title>
  <dc:creator>SamLab.ws</dc:creator>
  <cp:lastModifiedBy>SamLab.ws</cp:lastModifiedBy>
  <cp:revision>20</cp:revision>
  <dcterms:created xsi:type="dcterms:W3CDTF">2015-04-03T18:31:09Z</dcterms:created>
  <dcterms:modified xsi:type="dcterms:W3CDTF">2015-04-04T20:09:15Z</dcterms:modified>
</cp:coreProperties>
</file>